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5_9416D1A9.xml" ContentType="application/vnd.ms-powerpoint.comments+xml"/>
  <Override PartName="/ppt/comments/modernComment_109_21AA9E5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03_43C178CA.xml" ContentType="application/vnd.ms-powerpoint.comments+xml"/>
  <Override PartName="/ppt/comments/modernComment_18A_ECA8DACD.xml" ContentType="application/vnd.ms-powerpoint.comments+xml"/>
  <Override PartName="/ppt/comments/modernComment_116_48716832.xml" ContentType="application/vnd.ms-powerpoint.comments+xml"/>
  <Override PartName="/ppt/comments/modernComment_18B_6F07E482.xml" ContentType="application/vnd.ms-powerpoint.comments+xml"/>
  <Override PartName="/ppt/notesSlides/notesSlide3.xml" ContentType="application/vnd.openxmlformats-officedocument.presentationml.notesSlide+xml"/>
  <Override PartName="/ppt/comments/modernComment_56A_61322691.xml" ContentType="application/vnd.ms-powerpoint.comments+xml"/>
  <Override PartName="/ppt/comments/modernComment_190_EB5AF333.xml" ContentType="application/vnd.ms-powerpoint.comments+xml"/>
  <Override PartName="/ppt/comments/modernComment_4AF_2456B7EF.xml" ContentType="application/vnd.ms-powerpoint.comments+xml"/>
  <Override PartName="/ppt/comments/modernComment_192_63B3F6B8.xml" ContentType="application/vnd.ms-powerpoint.comments+xml"/>
  <Override PartName="/ppt/notesSlides/notesSlide4.xml" ContentType="application/vnd.openxmlformats-officedocument.presentationml.notesSlide+xml"/>
  <Override PartName="/ppt/comments/modernComment_569_CC0CAB85.xml" ContentType="application/vnd.ms-powerpoint.comments+xml"/>
  <Override PartName="/ppt/comments/modernComment_191_FE4810B6.xml" ContentType="application/vnd.ms-powerpoint.comments+xml"/>
  <Override PartName="/ppt/notesSlides/notesSlide5.xml" ContentType="application/vnd.openxmlformats-officedocument.presentationml.notesSlide+xml"/>
  <Override PartName="/ppt/comments/modernComment_4AC_BA070692.xml" ContentType="application/vnd.ms-powerpoint.comments+xml"/>
  <Override PartName="/ppt/comments/modernComment_106_429204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30"/>
  </p:notesMasterIdLst>
  <p:sldIdLst>
    <p:sldId id="1405" r:id="rId2"/>
    <p:sldId id="257" r:id="rId3"/>
    <p:sldId id="309" r:id="rId4"/>
    <p:sldId id="273" r:id="rId5"/>
    <p:sldId id="265" r:id="rId6"/>
    <p:sldId id="259" r:id="rId7"/>
    <p:sldId id="274" r:id="rId8"/>
    <p:sldId id="394" r:id="rId9"/>
    <p:sldId id="278" r:id="rId10"/>
    <p:sldId id="395" r:id="rId11"/>
    <p:sldId id="1386" r:id="rId12"/>
    <p:sldId id="400" r:id="rId13"/>
    <p:sldId id="1199" r:id="rId14"/>
    <p:sldId id="402" r:id="rId15"/>
    <p:sldId id="1385" r:id="rId16"/>
    <p:sldId id="401" r:id="rId17"/>
    <p:sldId id="1401" r:id="rId18"/>
    <p:sldId id="1196" r:id="rId19"/>
    <p:sldId id="280" r:id="rId20"/>
    <p:sldId id="262" r:id="rId21"/>
    <p:sldId id="281" r:id="rId22"/>
    <p:sldId id="1249" r:id="rId23"/>
    <p:sldId id="1403" r:id="rId24"/>
    <p:sldId id="1402" r:id="rId25"/>
    <p:sldId id="295" r:id="rId26"/>
    <p:sldId id="392" r:id="rId27"/>
    <p:sldId id="389" r:id="rId28"/>
    <p:sldId id="393"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054554-CA9D-F31D-71B5-0592AB3DFDAF}" name="株式会社パルディア" initials="株式会社パルディア" userId="S::paldia44@paldia.onmicrosoft.com::a6f20642-c74d-483c-9770-61783cf91c47" providerId="AD"/>
  <p188:author id="{3AFE8398-2E92-9E27-9504-371CB5AE3F2C}" name="野中奈々美" initials="野奈" userId="S::n.nonaka@paldia.onmicrosoft.com::1a73e1b6-e491-4422-8076-79516251a3ee" providerId="AD"/>
  <p188:author id="{69E58CD1-9288-85D9-46AC-8ADD5292A555}" name="a.fukumoto" initials="a" userId="S::a.fukumoto@paldia.co.jp::3f1d9e54-e3be-4c83-8180-3144caa34336" providerId="AD"/>
  <p188:author id="{5978A2F0-A812-6EF3-D0DC-495AD4A5EAF8}" name="株式会社パルディア" initials="株式会社パルディア" userId="S::paldia45@paldia.onmicrosoft.com::addc1c95-5358-438e-8fb5-20dadc640f11" providerId="AD"/>
  <p188:author id="{1A07D9F7-FA2E-67C6-5417-464532F32A80}" name="川口龍也" initials="川口龍也" userId="S::r.kawaguchi@paldia.onmicrosoft.com::233da933-9817-404d-9caf-99e03bd945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AFF"/>
    <a:srgbClr val="E80012"/>
    <a:srgbClr val="E25A4E"/>
    <a:srgbClr val="F8B62B"/>
    <a:srgbClr val="EFFDFF"/>
    <a:srgbClr val="0092AC"/>
    <a:srgbClr val="F8D2C7"/>
    <a:srgbClr val="FBE7E5"/>
    <a:srgbClr val="F6C9C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939" autoAdjust="0"/>
  </p:normalViewPr>
  <p:slideViewPr>
    <p:cSldViewPr snapToGrid="0" showGuides="1">
      <p:cViewPr>
        <p:scale>
          <a:sx n="66" d="100"/>
          <a:sy n="66" d="100"/>
        </p:scale>
        <p:origin x="1051" y="595"/>
      </p:cViewPr>
      <p:guideLst>
        <p:guide orient="horz" pos="3612"/>
        <p:guide pos="3120"/>
      </p:guideLst>
    </p:cSldViewPr>
  </p:slideViewPr>
  <p:notesTextViewPr>
    <p:cViewPr>
      <p:scale>
        <a:sx n="1" d="1"/>
        <a:sy n="1" d="1"/>
      </p:scale>
      <p:origin x="0" y="0"/>
    </p:cViewPr>
  </p:notesTextViewPr>
  <p:notesViewPr>
    <p:cSldViewPr snapToGrid="0">
      <p:cViewPr varScale="1">
        <p:scale>
          <a:sx n="87" d="100"/>
          <a:sy n="87" d="100"/>
        </p:scale>
        <p:origin x="270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男性</c:v>
                </c:pt>
              </c:strCache>
            </c:strRef>
          </c:tx>
          <c:spPr>
            <a:solidFill>
              <a:srgbClr val="BDD7EE"/>
            </a:solidFill>
            <a:ln w="19050">
              <a:solidFill>
                <a:schemeClr val="lt1"/>
              </a:solidFill>
            </a:ln>
            <a:effectLst/>
          </c:spPr>
          <c:invertIfNegative val="0"/>
          <c:dPt>
            <c:idx val="0"/>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1-A92B-4673-A149-2565DDDA3473}"/>
              </c:ext>
            </c:extLst>
          </c:dPt>
          <c:dPt>
            <c:idx val="1"/>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3-A92B-4673-A149-2565DDDA3473}"/>
              </c:ext>
            </c:extLst>
          </c:dPt>
          <c:dPt>
            <c:idx val="2"/>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5-A92B-4673-A149-2565DDDA3473}"/>
              </c:ext>
            </c:extLst>
          </c:dPt>
          <c:dPt>
            <c:idx val="3"/>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7-A92B-4673-A149-2565DDDA3473}"/>
              </c:ext>
            </c:extLst>
          </c:dPt>
          <c:dPt>
            <c:idx val="4"/>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9-A92B-4673-A149-2565DDDA3473}"/>
              </c:ext>
            </c:extLst>
          </c:dPt>
          <c:dPt>
            <c:idx val="5"/>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B-A92B-4673-A149-2565DDDA3473}"/>
              </c:ext>
            </c:extLst>
          </c:dPt>
          <c:cat>
            <c:strRef>
              <c:f>Sheet1!$A$2:$A$7</c:f>
              <c:strCache>
                <c:ptCount val="6"/>
                <c:pt idx="0">
                  <c:v>10代</c:v>
                </c:pt>
                <c:pt idx="1">
                  <c:v>20代</c:v>
                </c:pt>
                <c:pt idx="2">
                  <c:v>30代</c:v>
                </c:pt>
                <c:pt idx="3">
                  <c:v>40代</c:v>
                </c:pt>
                <c:pt idx="4">
                  <c:v>50代</c:v>
                </c:pt>
                <c:pt idx="5">
                  <c:v>60代</c:v>
                </c:pt>
              </c:strCache>
            </c:strRef>
          </c:cat>
          <c:val>
            <c:numRef>
              <c:f>Sheet1!$B$2:$B$7</c:f>
              <c:numCache>
                <c:formatCode>General</c:formatCode>
                <c:ptCount val="6"/>
                <c:pt idx="0">
                  <c:v>23.8</c:v>
                </c:pt>
                <c:pt idx="1">
                  <c:v>25.7</c:v>
                </c:pt>
                <c:pt idx="2">
                  <c:v>29.2</c:v>
                </c:pt>
                <c:pt idx="3">
                  <c:v>18.3</c:v>
                </c:pt>
                <c:pt idx="4">
                  <c:v>17.399999999999999</c:v>
                </c:pt>
                <c:pt idx="5">
                  <c:v>23.8</c:v>
                </c:pt>
              </c:numCache>
            </c:numRef>
          </c:val>
          <c:extLst>
            <c:ext xmlns:c16="http://schemas.microsoft.com/office/drawing/2014/chart" uri="{C3380CC4-5D6E-409C-BE32-E72D297353CC}">
              <c16:uniqueId val="{0000000E-A92B-4673-A149-2565DDDA3473}"/>
            </c:ext>
          </c:extLst>
        </c:ser>
        <c:ser>
          <c:idx val="1"/>
          <c:order val="1"/>
          <c:tx>
            <c:strRef>
              <c:f>Sheet1!$C$1</c:f>
              <c:strCache>
                <c:ptCount val="1"/>
                <c:pt idx="0">
                  <c:v>女性</c:v>
                </c:pt>
              </c:strCache>
            </c:strRef>
          </c:tx>
          <c:spPr>
            <a:solidFill>
              <a:srgbClr val="F5C5C1"/>
            </a:solidFill>
            <a:ln w="19050">
              <a:solidFill>
                <a:schemeClr val="lt1"/>
              </a:solidFill>
            </a:ln>
            <a:effectLst/>
          </c:spPr>
          <c:invertIfNegative val="0"/>
          <c:cat>
            <c:strRef>
              <c:f>Sheet1!$A$2:$A$7</c:f>
              <c:strCache>
                <c:ptCount val="6"/>
                <c:pt idx="0">
                  <c:v>10代</c:v>
                </c:pt>
                <c:pt idx="1">
                  <c:v>20代</c:v>
                </c:pt>
                <c:pt idx="2">
                  <c:v>30代</c:v>
                </c:pt>
                <c:pt idx="3">
                  <c:v>40代</c:v>
                </c:pt>
                <c:pt idx="4">
                  <c:v>50代</c:v>
                </c:pt>
                <c:pt idx="5">
                  <c:v>60代</c:v>
                </c:pt>
              </c:strCache>
            </c:strRef>
          </c:cat>
          <c:val>
            <c:numRef>
              <c:f>Sheet1!$C$2:$C$7</c:f>
              <c:numCache>
                <c:formatCode>General</c:formatCode>
                <c:ptCount val="6"/>
                <c:pt idx="0">
                  <c:v>30</c:v>
                </c:pt>
                <c:pt idx="1">
                  <c:v>27.9</c:v>
                </c:pt>
                <c:pt idx="2">
                  <c:v>24.3</c:v>
                </c:pt>
                <c:pt idx="3">
                  <c:v>21.4</c:v>
                </c:pt>
                <c:pt idx="4">
                  <c:v>22.7</c:v>
                </c:pt>
                <c:pt idx="5">
                  <c:v>23.8</c:v>
                </c:pt>
              </c:numCache>
            </c:numRef>
          </c:val>
          <c:extLst>
            <c:ext xmlns:c16="http://schemas.microsoft.com/office/drawing/2014/chart" uri="{C3380CC4-5D6E-409C-BE32-E72D297353CC}">
              <c16:uniqueId val="{0000000F-A92B-4673-A149-2565DDDA3473}"/>
            </c:ext>
          </c:extLst>
        </c:ser>
        <c:dLbls>
          <c:showLegendKey val="0"/>
          <c:showVal val="0"/>
          <c:showCatName val="0"/>
          <c:showSerName val="0"/>
          <c:showPercent val="0"/>
          <c:showBubbleSize val="0"/>
        </c:dLbls>
        <c:gapWidth val="100"/>
        <c:axId val="1738792479"/>
        <c:axId val="1738793919"/>
      </c:barChart>
      <c:catAx>
        <c:axId val="1738792479"/>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800" dirty="0"/>
                  <a:t>応募回数（回）</a:t>
                </a:r>
              </a:p>
            </c:rich>
          </c:tx>
          <c:layout>
            <c:manualLayout>
              <c:xMode val="edge"/>
              <c:yMode val="edge"/>
              <c:x val="0.81003716793360991"/>
              <c:y val="0.86954776873452755"/>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lumMod val="10000"/>
                  </a:schemeClr>
                </a:solidFill>
                <a:latin typeface="游ゴシック" panose="020B0400000000000000" pitchFamily="50" charset="-128"/>
                <a:ea typeface="游ゴシック" panose="020B0400000000000000" pitchFamily="50" charset="-128"/>
                <a:cs typeface="+mn-cs"/>
              </a:defRPr>
            </a:pPr>
            <a:endParaRPr lang="ja-JP"/>
          </a:p>
        </c:txPr>
        <c:crossAx val="1738793919"/>
        <c:crosses val="autoZero"/>
        <c:auto val="1"/>
        <c:lblAlgn val="ctr"/>
        <c:lblOffset val="100"/>
        <c:noMultiLvlLbl val="0"/>
      </c:catAx>
      <c:valAx>
        <c:axId val="1738793919"/>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73879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男性</c:v>
                </c:pt>
              </c:strCache>
            </c:strRef>
          </c:tx>
          <c:spPr>
            <a:solidFill>
              <a:srgbClr val="BDD7EE"/>
            </a:solidFill>
            <a:ln w="19050">
              <a:solidFill>
                <a:schemeClr val="lt1"/>
              </a:solidFill>
            </a:ln>
            <a:effectLst/>
          </c:spPr>
          <c:invertIfNegative val="0"/>
          <c:dPt>
            <c:idx val="0"/>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1-6FF0-42AA-8354-B3B6167B9477}"/>
              </c:ext>
            </c:extLst>
          </c:dPt>
          <c:dPt>
            <c:idx val="1"/>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3-6FF0-42AA-8354-B3B6167B9477}"/>
              </c:ext>
            </c:extLst>
          </c:dPt>
          <c:dPt>
            <c:idx val="2"/>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5-6FF0-42AA-8354-B3B6167B9477}"/>
              </c:ext>
            </c:extLst>
          </c:dPt>
          <c:dPt>
            <c:idx val="3"/>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7-6FF0-42AA-8354-B3B6167B9477}"/>
              </c:ext>
            </c:extLst>
          </c:dPt>
          <c:dPt>
            <c:idx val="4"/>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9-6FF0-42AA-8354-B3B6167B9477}"/>
              </c:ext>
            </c:extLst>
          </c:dPt>
          <c:dPt>
            <c:idx val="5"/>
            <c:invertIfNegative val="0"/>
            <c:bubble3D val="0"/>
            <c:spPr>
              <a:solidFill>
                <a:srgbClr val="BDD7EE"/>
              </a:solidFill>
              <a:ln w="19050">
                <a:solidFill>
                  <a:schemeClr val="lt1"/>
                </a:solidFill>
              </a:ln>
              <a:effectLst/>
            </c:spPr>
            <c:extLst>
              <c:ext xmlns:c16="http://schemas.microsoft.com/office/drawing/2014/chart" uri="{C3380CC4-5D6E-409C-BE32-E72D297353CC}">
                <c16:uniqueId val="{0000000B-6FF0-42AA-8354-B3B6167B9477}"/>
              </c:ext>
            </c:extLst>
          </c:dPt>
          <c:cat>
            <c:strRef>
              <c:f>Sheet1!$A$2:$A$7</c:f>
              <c:strCache>
                <c:ptCount val="6"/>
                <c:pt idx="0">
                  <c:v>10代</c:v>
                </c:pt>
                <c:pt idx="1">
                  <c:v>20代</c:v>
                </c:pt>
                <c:pt idx="2">
                  <c:v>30代</c:v>
                </c:pt>
                <c:pt idx="3">
                  <c:v>40代</c:v>
                </c:pt>
                <c:pt idx="4">
                  <c:v>50代</c:v>
                </c:pt>
                <c:pt idx="5">
                  <c:v>60代</c:v>
                </c:pt>
              </c:strCache>
            </c:strRef>
          </c:cat>
          <c:val>
            <c:numRef>
              <c:f>Sheet1!$B$2:$B$7</c:f>
              <c:numCache>
                <c:formatCode>General</c:formatCode>
                <c:ptCount val="6"/>
                <c:pt idx="0">
                  <c:v>20.6</c:v>
                </c:pt>
                <c:pt idx="1">
                  <c:v>32.4</c:v>
                </c:pt>
                <c:pt idx="2">
                  <c:v>41.5</c:v>
                </c:pt>
                <c:pt idx="3">
                  <c:v>28.1</c:v>
                </c:pt>
                <c:pt idx="4">
                  <c:v>20.5</c:v>
                </c:pt>
                <c:pt idx="5">
                  <c:v>17.3</c:v>
                </c:pt>
              </c:numCache>
            </c:numRef>
          </c:val>
          <c:extLst>
            <c:ext xmlns:c16="http://schemas.microsoft.com/office/drawing/2014/chart" uri="{C3380CC4-5D6E-409C-BE32-E72D297353CC}">
              <c16:uniqueId val="{0000000C-6FF0-42AA-8354-B3B6167B9477}"/>
            </c:ext>
          </c:extLst>
        </c:ser>
        <c:ser>
          <c:idx val="1"/>
          <c:order val="1"/>
          <c:tx>
            <c:strRef>
              <c:f>Sheet1!$C$1</c:f>
              <c:strCache>
                <c:ptCount val="1"/>
                <c:pt idx="0">
                  <c:v>女性</c:v>
                </c:pt>
              </c:strCache>
            </c:strRef>
          </c:tx>
          <c:spPr>
            <a:solidFill>
              <a:srgbClr val="F5C5C1"/>
            </a:solidFill>
            <a:ln w="19050">
              <a:solidFill>
                <a:schemeClr val="lt1"/>
              </a:solidFill>
            </a:ln>
            <a:effectLst/>
          </c:spPr>
          <c:invertIfNegative val="0"/>
          <c:cat>
            <c:strRef>
              <c:f>Sheet1!$A$2:$A$7</c:f>
              <c:strCache>
                <c:ptCount val="6"/>
                <c:pt idx="0">
                  <c:v>10代</c:v>
                </c:pt>
                <c:pt idx="1">
                  <c:v>20代</c:v>
                </c:pt>
                <c:pt idx="2">
                  <c:v>30代</c:v>
                </c:pt>
                <c:pt idx="3">
                  <c:v>40代</c:v>
                </c:pt>
                <c:pt idx="4">
                  <c:v>50代</c:v>
                </c:pt>
                <c:pt idx="5">
                  <c:v>60代</c:v>
                </c:pt>
              </c:strCache>
            </c:strRef>
          </c:cat>
          <c:val>
            <c:numRef>
              <c:f>Sheet1!$C$2:$C$7</c:f>
              <c:numCache>
                <c:formatCode>General</c:formatCode>
                <c:ptCount val="6"/>
                <c:pt idx="0">
                  <c:v>22.9</c:v>
                </c:pt>
                <c:pt idx="1">
                  <c:v>32.1</c:v>
                </c:pt>
                <c:pt idx="2">
                  <c:v>33</c:v>
                </c:pt>
                <c:pt idx="3">
                  <c:v>31.7</c:v>
                </c:pt>
                <c:pt idx="4">
                  <c:v>37.5</c:v>
                </c:pt>
                <c:pt idx="5">
                  <c:v>6.7</c:v>
                </c:pt>
              </c:numCache>
            </c:numRef>
          </c:val>
          <c:extLst>
            <c:ext xmlns:c16="http://schemas.microsoft.com/office/drawing/2014/chart" uri="{C3380CC4-5D6E-409C-BE32-E72D297353CC}">
              <c16:uniqueId val="{0000000D-6FF0-42AA-8354-B3B6167B9477}"/>
            </c:ext>
          </c:extLst>
        </c:ser>
        <c:dLbls>
          <c:showLegendKey val="0"/>
          <c:showVal val="0"/>
          <c:showCatName val="0"/>
          <c:showSerName val="0"/>
          <c:showPercent val="0"/>
          <c:showBubbleSize val="0"/>
        </c:dLbls>
        <c:gapWidth val="100"/>
        <c:axId val="1738792479"/>
        <c:axId val="1738793919"/>
      </c:barChart>
      <c:catAx>
        <c:axId val="1738792479"/>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800" dirty="0"/>
                  <a:t>応募回数（回）</a:t>
                </a:r>
              </a:p>
            </c:rich>
          </c:tx>
          <c:layout>
            <c:manualLayout>
              <c:xMode val="edge"/>
              <c:yMode val="edge"/>
              <c:x val="0.81003716793360991"/>
              <c:y val="0.86954776873452755"/>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2">
                    <a:lumMod val="10000"/>
                  </a:schemeClr>
                </a:solidFill>
                <a:latin typeface="游ゴシック" panose="020B0400000000000000" pitchFamily="50" charset="-128"/>
                <a:ea typeface="游ゴシック" panose="020B0400000000000000" pitchFamily="50" charset="-128"/>
                <a:cs typeface="+mn-cs"/>
              </a:defRPr>
            </a:pPr>
            <a:endParaRPr lang="ja-JP"/>
          </a:p>
        </c:txPr>
        <c:crossAx val="1738793919"/>
        <c:crosses val="autoZero"/>
        <c:auto val="1"/>
        <c:lblAlgn val="ctr"/>
        <c:lblOffset val="100"/>
        <c:noMultiLvlLbl val="0"/>
      </c:catAx>
      <c:valAx>
        <c:axId val="1738793919"/>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73879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3_43C178CA.xml><?xml version="1.0" encoding="utf-8"?>
<p188:cmLst xmlns:a="http://schemas.openxmlformats.org/drawingml/2006/main" xmlns:r="http://schemas.openxmlformats.org/officeDocument/2006/relationships" xmlns:p188="http://schemas.microsoft.com/office/powerpoint/2018/8/main">
  <p188:cm id="{B104F71E-5E0F-4049-BF7A-C08D9C0CEC0C}" authorId="{3AFE8398-2E92-9E27-9504-371CB5AE3F2C}" created="2024-02-29T06:16:09.293">
    <ac:deMkLst xmlns:ac="http://schemas.microsoft.com/office/drawing/2013/main/command">
      <pc:docMk xmlns:pc="http://schemas.microsoft.com/office/powerpoint/2013/main/command"/>
      <pc:sldMk xmlns:pc="http://schemas.microsoft.com/office/powerpoint/2013/main/command" cId="1136752842" sldId="259"/>
      <ac:graphicFrameMk id="15" creationId="{580F7F4A-E508-5B9F-14B2-7C411CF3F41E}"/>
    </ac:deMkLst>
    <p188:replyLst>
      <p188:reply id="{45758F5F-A2FC-4AE4-AAB7-9C5D80C76105}" authorId="{3AFE8398-2E92-9E27-9504-371CB5AE3F2C}" created="2024-02-29T06:18:46.786">
        <p188:txBody>
          <a:bodyPr/>
          <a:lstStyle/>
          <a:p>
            <a:r>
              <a:rPr lang="ja-JP" altLang="en-US"/>
              <a:t>それか着色部分と下のテキストが連動していると分かるように着色するとか？</a:t>
            </a:r>
          </a:p>
        </p188:txBody>
      </p188:reply>
      <p188:reply id="{FBFD3FD7-F645-42FA-93FD-E68B1F09CA41}" authorId="{1A07D9F7-FA2E-67C6-5417-464532F32A80}" created="2024-03-01T07:20:32.973">
        <p188:txBody>
          <a:bodyPr/>
          <a:lstStyle/>
          <a:p>
            <a:r>
              <a:rPr lang="ja-JP" altLang="en-US"/>
              <a:t>着色部分と連動で進めます！</a:t>
            </a:r>
          </a:p>
        </p188:txBody>
      </p188:reply>
    </p188:replyLst>
    <p188:txBody>
      <a:bodyPr/>
      <a:lstStyle/>
      <a:p>
        <a:r>
          <a:rPr lang="ja-JP" altLang="en-US"/>
          <a:t>この着色の意味を左端とかどこかに記載した方が良いかも。</a:t>
        </a:r>
      </a:p>
    </p188:txBody>
  </p188:cm>
  <p188:cm id="{2094C418-BB81-4BF7-936B-C2BE238B38FD}" authorId="{3AFE8398-2E92-9E27-9504-371CB5AE3F2C}" created="2024-02-29T06:17:04.596">
    <ac:deMkLst xmlns:ac="http://schemas.microsoft.com/office/drawing/2013/main/command">
      <pc:docMk xmlns:pc="http://schemas.microsoft.com/office/powerpoint/2013/main/command"/>
      <pc:sldMk xmlns:pc="http://schemas.microsoft.com/office/powerpoint/2013/main/command" cId="1136752842" sldId="259"/>
      <ac:graphicFrameMk id="15" creationId="{580F7F4A-E508-5B9F-14B2-7C411CF3F41E}"/>
    </ac:deMkLst>
    <p188:replyLst>
      <p188:reply id="{15C01B86-87F4-4D6B-B532-50D5579CCEDB}" authorId="{1A07D9F7-FA2E-67C6-5417-464532F32A80}" created="2024-03-01T07:16:52.264">
        <p188:txBody>
          <a:bodyPr/>
          <a:lstStyle/>
          <a:p>
            <a:r>
              <a:rPr lang="ja-JP" altLang="en-US"/>
              <a:t>商品別というよりはキャンペーン別のようなイメージで作成されているものかと思います。調査レポートに注意書きがあったため、追加しました。
また、上の説明をキャンペーンカテゴリーという表記に変えました。</a:t>
            </a:r>
          </a:p>
        </p188:txBody>
      </p188:reply>
      <p188:reply id="{87601408-5E2B-47B7-8E23-510ECB9448D5}" authorId="{1A07D9F7-FA2E-67C6-5417-464532F32A80}" created="2024-03-01T07:22:08.823">
        <p188:txBody>
          <a:bodyPr/>
          <a:lstStyle/>
          <a:p>
            <a:r>
              <a:rPr lang="ja-JP" altLang="en-US"/>
              <a:t>＊の説明でこのページは終わってしまいますが、次ページで人気なもの上位3つに触れているため、問題ないかと思っていますがいかがでしょうか？</a:t>
            </a:r>
          </a:p>
        </p188:txBody>
      </p188:reply>
    </p188:replyLst>
    <p188:txBody>
      <a:bodyPr/>
      <a:lstStyle/>
      <a:p>
        <a:r>
          <a:rPr lang="ja-JP" altLang="en-US"/>
          <a:t>この表って対象商品カテゴリーと購入先がごっちゃになってる‥？食品とスーパーが一緒になっているのが違和感があるかも？</a:t>
        </a:r>
      </a:p>
    </p188:txBody>
  </p188:cm>
</p188:cmLst>
</file>

<file path=ppt/comments/modernComment_106_4292045.xml><?xml version="1.0" encoding="utf-8"?>
<p188:cmLst xmlns:a="http://schemas.openxmlformats.org/drawingml/2006/main" xmlns:r="http://schemas.openxmlformats.org/officeDocument/2006/relationships" xmlns:p188="http://schemas.microsoft.com/office/powerpoint/2018/8/main">
  <p188:cm id="{A7F1E3F5-4811-4DF2-B0F1-AED82564306D}" authorId="{3AFE8398-2E92-9E27-9504-371CB5AE3F2C}" status="resolved" created="2024-02-29T06:43:39.880" complete="100000">
    <pc:sldMkLst xmlns:pc="http://schemas.microsoft.com/office/powerpoint/2013/main/command">
      <pc:docMk/>
      <pc:sldMk cId="69804101" sldId="262"/>
    </pc:sldMkLst>
    <p188:txBody>
      <a:bodyPr/>
      <a:lstStyle/>
      <a:p>
        <a:r>
          <a:rPr lang="ja-JP" altLang="en-US"/>
          <a:t>景品も該当するキャンペーン事例入れてもいいかも！あっさり終わっちゃう感じがする・・！</a:t>
        </a:r>
      </a:p>
    </p188:txBody>
    <p188:extLst>
      <p:ext xmlns:p="http://schemas.openxmlformats.org/presentationml/2006/main" uri="{57CB4572-C831-44C2-8A1C-0ADB6CCDFE69}">
        <p223:reactions xmlns:p223="http://schemas.microsoft.com/office/powerpoint/2022/03/main">
          <p223:rxn type="👍">
            <p223:instance time="2024-03-01T08:26:19.688" authorId="{1A07D9F7-FA2E-67C6-5417-464532F32A80}"/>
          </p223:rxn>
        </p223:reactions>
      </p:ext>
    </p188:extLst>
  </p188:cm>
</p188:cmLst>
</file>

<file path=ppt/comments/modernComment_109_21AA9E5B.xml><?xml version="1.0" encoding="utf-8"?>
<p188:cmLst xmlns:a="http://schemas.openxmlformats.org/drawingml/2006/main" xmlns:r="http://schemas.openxmlformats.org/officeDocument/2006/relationships" xmlns:p188="http://schemas.microsoft.com/office/powerpoint/2018/8/main">
  <p188:cm id="{1EC07DD3-D4D1-42CB-9C31-A7D3EE7731EB}" authorId="{3AFE8398-2E92-9E27-9504-371CB5AE3F2C}" status="resolved" created="2024-02-29T06:12:42.454" complete="100000">
    <ac:deMkLst xmlns:ac="http://schemas.microsoft.com/office/drawing/2013/main/command">
      <pc:docMk xmlns:pc="http://schemas.microsoft.com/office/powerpoint/2013/main/command"/>
      <pc:sldMk xmlns:pc="http://schemas.microsoft.com/office/powerpoint/2013/main/command" cId="564829787" sldId="265"/>
      <ac:spMk id="88" creationId="{4B19DE22-F316-FA36-382C-CBEEE5B56D6D}"/>
    </ac:deMkLst>
    <p188:txBody>
      <a:bodyPr/>
      <a:lstStyle/>
      <a:p>
        <a:r>
          <a:rPr lang="ja-JP" altLang="en-US"/>
          <a:t>ここにわざわざ％を記載するなら下のコメントにも30代男性のことを書いてもいいかも？</a:t>
        </a:r>
      </a:p>
    </p188:txBody>
  </p188:cm>
  <p188:cm id="{370699C5-61C3-4F51-8F11-5B2DA30A1FDA}" authorId="{3AFE8398-2E92-9E27-9504-371CB5AE3F2C}" status="resolved" created="2024-02-29T06:14:19.997" complete="100000">
    <ac:txMkLst xmlns:ac="http://schemas.microsoft.com/office/drawing/2013/main/command">
      <pc:docMk xmlns:pc="http://schemas.microsoft.com/office/powerpoint/2013/main/command"/>
      <pc:sldMk xmlns:pc="http://schemas.microsoft.com/office/powerpoint/2013/main/command" cId="564829787" sldId="265"/>
      <ac:spMk id="36" creationId="{D314CA6F-E72C-BE9C-DE21-D2338EFD3D83}"/>
      <ac:txMk cp="131">
        <ac:context len="153" hash="823661410"/>
      </ac:txMk>
    </ac:txMkLst>
    <p188:pos x="4207180" y="872950"/>
    <p188:txBody>
      <a:bodyPr/>
      <a:lstStyle/>
      <a:p>
        <a:r>
          <a:rPr lang="ja-JP" altLang="en-US"/>
          <a:t>商品購入を伴うキャンペーンに応募</a:t>
        </a:r>
      </a:p>
    </p188:txBody>
  </p188:cm>
</p188:cmLst>
</file>

<file path=ppt/comments/modernComment_116_48716832.xml><?xml version="1.0" encoding="utf-8"?>
<p188:cmLst xmlns:a="http://schemas.openxmlformats.org/drawingml/2006/main" xmlns:r="http://schemas.openxmlformats.org/officeDocument/2006/relationships" xmlns:p188="http://schemas.microsoft.com/office/powerpoint/2018/8/main">
  <p188:cm id="{7D4AD57C-5A40-4658-B2EC-1E69CF94C954}" authorId="{3AFE8398-2E92-9E27-9504-371CB5AE3F2C}" status="resolved" created="2024-02-29T06:20:16.587" complete="100000">
    <ac:txMkLst xmlns:ac="http://schemas.microsoft.com/office/drawing/2013/main/command">
      <pc:docMk xmlns:pc="http://schemas.microsoft.com/office/powerpoint/2013/main/command"/>
      <pc:sldMk xmlns:pc="http://schemas.microsoft.com/office/powerpoint/2013/main/command" cId="1215391794" sldId="278"/>
      <ac:spMk id="3" creationId="{EA2DE694-84B4-D251-6200-3197E87BD4B3}"/>
      <ac:txMk cp="18" len="2">
        <ac:context len="21" hash="4085389438"/>
      </ac:txMk>
    </ac:txMkLst>
    <p188:pos x="7305494" y="598026"/>
    <p188:txBody>
      <a:bodyPr/>
      <a:lstStyle/>
      <a:p>
        <a:r>
          <a:rPr lang="ja-JP" altLang="en-US"/>
          <a:t>キャンペーン事例</a:t>
        </a:r>
      </a:p>
    </p188:txBody>
  </p188:cm>
</p188:cmLst>
</file>

<file path=ppt/comments/modernComment_135_9416D1A9.xml><?xml version="1.0" encoding="utf-8"?>
<p188:cmLst xmlns:a="http://schemas.openxmlformats.org/drawingml/2006/main" xmlns:r="http://schemas.openxmlformats.org/officeDocument/2006/relationships" xmlns:p188="http://schemas.microsoft.com/office/powerpoint/2018/8/main">
  <p188:cm id="{32F3D08D-FFC6-4ABD-B1F3-D66D2B7C4A53}" authorId="{3AFE8398-2E92-9E27-9504-371CB5AE3F2C}" status="resolved" created="2024-02-29T06:10:09.159" complete="100000">
    <pc:sldMkLst xmlns:pc="http://schemas.microsoft.com/office/powerpoint/2013/main/command">
      <pc:docMk/>
      <pc:sldMk cId="2484523433" sldId="309"/>
    </pc:sldMkLst>
    <p188:txBody>
      <a:bodyPr/>
      <a:lstStyle/>
      <a:p>
        <a:r>
          <a:rPr lang="ja-JP" altLang="en-US"/>
          <a:t>右下の余白気になるから調整したいかも
</a:t>
        </a:r>
      </a:p>
    </p188:txBody>
  </p188:cm>
</p188:cmLst>
</file>

<file path=ppt/comments/modernComment_18A_ECA8DACD.xml><?xml version="1.0" encoding="utf-8"?>
<p188:cmLst xmlns:a="http://schemas.openxmlformats.org/drawingml/2006/main" xmlns:r="http://schemas.openxmlformats.org/officeDocument/2006/relationships" xmlns:p188="http://schemas.microsoft.com/office/powerpoint/2018/8/main">
  <p188:cm id="{AC886B1C-6D3A-439E-9844-B8460C57BAC8}" authorId="{3AFE8398-2E92-9E27-9504-371CB5AE3F2C}" status="resolved" created="2024-02-29T06:19:55.449" complete="100000">
    <ac:deMkLst xmlns:ac="http://schemas.microsoft.com/office/drawing/2013/main/command">
      <pc:docMk xmlns:pc="http://schemas.microsoft.com/office/powerpoint/2013/main/command"/>
      <pc:sldMk xmlns:pc="http://schemas.microsoft.com/office/powerpoint/2013/main/command" cId="3970489037" sldId="394"/>
      <ac:spMk id="2" creationId="{65C6D0B4-2D87-6CDA-8A44-AFEFCCF7F9CE}"/>
    </ac:deMkLst>
    <p188:txBody>
      <a:bodyPr/>
      <a:lstStyle/>
      <a:p>
        <a:r>
          <a:rPr lang="ja-JP" altLang="en-US"/>
          <a:t>スライド5同様コメントと表が連動している部分が伝わるといいかも</a:t>
        </a:r>
      </a:p>
    </p188:txBody>
  </p188:cm>
  <p188:cm id="{AAA9B734-F52C-4513-9DDF-E542032D5D49}" authorId="{3AFE8398-2E92-9E27-9504-371CB5AE3F2C}" status="resolved" created="2024-02-29T06:29:44.383" complete="100000">
    <ac:txMkLst xmlns:ac="http://schemas.microsoft.com/office/drawing/2013/main/command">
      <pc:docMk xmlns:pc="http://schemas.microsoft.com/office/powerpoint/2013/main/command"/>
      <pc:sldMk xmlns:pc="http://schemas.microsoft.com/office/powerpoint/2013/main/command" cId="3970489037" sldId="394"/>
      <ac:spMk id="10" creationId="{62A590BC-37D9-C9EB-D092-2636ED339943}"/>
      <ac:txMk cp="30" len="1">
        <ac:context len="34" hash="1318635842"/>
      </ac:txMk>
    </ac:txMkLst>
    <p188:pos x="6226661" y="311040"/>
    <p188:txBody>
      <a:bodyPr/>
      <a:lstStyle/>
      <a:p>
        <a:r>
          <a:rPr lang="ja-JP" altLang="en-US"/>
          <a:t>最後半角スペース</a:t>
        </a:r>
      </a:p>
    </p188:txBody>
  </p188:cm>
</p188:cmLst>
</file>

<file path=ppt/comments/modernComment_18B_6F07E482.xml><?xml version="1.0" encoding="utf-8"?>
<p188:cmLst xmlns:a="http://schemas.openxmlformats.org/drawingml/2006/main" xmlns:r="http://schemas.openxmlformats.org/officeDocument/2006/relationships" xmlns:p188="http://schemas.microsoft.com/office/powerpoint/2018/8/main">
  <p188:cm id="{20AE8B76-03A6-4D5E-89CB-41963A031049}" authorId="{3AFE8398-2E92-9E27-9504-371CB5AE3F2C}" status="resolved" created="2024-02-29T06:21:17.465" complete="100000">
    <ac:deMkLst xmlns:ac="http://schemas.microsoft.com/office/drawing/2013/main/command">
      <pc:docMk xmlns:pc="http://schemas.microsoft.com/office/powerpoint/2013/main/command"/>
      <pc:sldMk xmlns:pc="http://schemas.microsoft.com/office/powerpoint/2013/main/command" cId="1862788226" sldId="395"/>
      <ac:graphicFrameMk id="2" creationId="{229ED7DA-A57B-FC02-79EA-F563D237619B}"/>
    </ac:deMkLst>
    <p188:txBody>
      <a:bodyPr/>
      <a:lstStyle/>
      <a:p>
        <a:r>
          <a:rPr lang="ja-JP" altLang="en-US"/>
          <a:t>ここも着色の意味があまり伝わらないかも？</a:t>
        </a:r>
      </a:p>
    </p188:txBody>
  </p188:cm>
  <p188:cm id="{772B012A-9537-4368-BC66-4FCEDD2B30B6}" authorId="{3AFE8398-2E92-9E27-9504-371CB5AE3F2C}" status="resolved" created="2024-02-29T06:21:55.352" complete="100000">
    <ac:txMkLst xmlns:ac="http://schemas.microsoft.com/office/drawing/2013/main/command">
      <pc:docMk xmlns:pc="http://schemas.microsoft.com/office/powerpoint/2013/main/command"/>
      <pc:sldMk xmlns:pc="http://schemas.microsoft.com/office/powerpoint/2013/main/command" cId="1862788226" sldId="395"/>
      <ac:spMk id="19" creationId="{D62AE0BC-8099-22BF-8963-C8E3C027F533}"/>
      <ac:txMk cp="101" len="40">
        <ac:context len="230" hash="1582408774"/>
      </ac:txMk>
    </ac:txMkLst>
    <p188:pos x="8952691" y="867152"/>
    <p188:txBody>
      <a:bodyPr/>
      <a:lstStyle/>
      <a:p>
        <a:r>
          <a:rPr lang="ja-JP" altLang="en-US"/>
          <a:t>X（旧Twitter）とInstagramは20代女性のフォロー経験率が高い。。</a:t>
        </a:r>
      </a:p>
    </p188:txBody>
  </p188:cm>
  <p188:cm id="{47547D77-2E3D-46F8-A1B9-84CA85FDA420}" authorId="{3AFE8398-2E92-9E27-9504-371CB5AE3F2C}" status="resolved" created="2024-02-29T06:29:51.549" complete="100000">
    <ac:txMkLst xmlns:ac="http://schemas.microsoft.com/office/drawing/2013/main/command">
      <pc:docMk xmlns:pc="http://schemas.microsoft.com/office/powerpoint/2013/main/command"/>
      <pc:sldMk xmlns:pc="http://schemas.microsoft.com/office/powerpoint/2013/main/command" cId="1862788226" sldId="395"/>
      <ac:spMk id="7" creationId="{3112E61A-0F5E-03C1-0371-16522AEA0DB5}"/>
      <ac:txMk cp="45" len="1">
        <ac:context len="49" hash="3351308453"/>
      </ac:txMk>
    </ac:txMkLst>
    <p188:pos x="7303106" y="311040"/>
    <p188:txBody>
      <a:bodyPr/>
      <a:lstStyle/>
      <a:p>
        <a:r>
          <a:rPr lang="ja-JP" altLang="en-US"/>
          <a:t>最後半角スペース
</a:t>
        </a:r>
      </a:p>
    </p188:txBody>
    <p188:extLst>
      <p:ext xmlns:p="http://schemas.openxmlformats.org/presentationml/2006/main" uri="{57CB4572-C831-44C2-8A1C-0ADB6CCDFE69}">
        <p223:reactions xmlns:p223="http://schemas.microsoft.com/office/powerpoint/2022/03/main">
          <p223:rxn type="👍">
            <p223:instance time="2024-03-01T07:36:42.818" authorId="{1A07D9F7-FA2E-67C6-5417-464532F32A80}"/>
          </p223:rxn>
        </p223:reactions>
      </p:ext>
    </p188:extLst>
  </p188:cm>
</p188:cmLst>
</file>

<file path=ppt/comments/modernComment_190_EB5AF333.xml><?xml version="1.0" encoding="utf-8"?>
<p188:cmLst xmlns:a="http://schemas.openxmlformats.org/drawingml/2006/main" xmlns:r="http://schemas.openxmlformats.org/officeDocument/2006/relationships" xmlns:p188="http://schemas.microsoft.com/office/powerpoint/2018/8/main">
  <p188:cm id="{873D7FCD-9730-4B23-8A37-8CEE3947F20A}" authorId="{3AFE8398-2E92-9E27-9504-371CB5AE3F2C}" status="resolved" created="2024-02-29T06:27:16.715" complete="100000">
    <ac:txMkLst xmlns:ac="http://schemas.microsoft.com/office/drawing/2013/main/command">
      <pc:docMk xmlns:pc="http://schemas.microsoft.com/office/powerpoint/2013/main/command"/>
      <pc:sldMk xmlns:pc="http://schemas.microsoft.com/office/powerpoint/2013/main/command" cId="3948606259" sldId="400"/>
      <ac:spMk id="5" creationId="{93758CE2-EA12-89D2-EF09-29CF2BB7F627}"/>
      <ac:txMk cp="23" len="10">
        <ac:context len="216" hash="1201028954"/>
      </ac:txMk>
    </ac:txMkLst>
    <p188:pos x="5642331" y="317945"/>
    <p188:txBody>
      <a:bodyPr/>
      <a:lstStyle/>
      <a:p>
        <a:r>
          <a:rPr lang="ja-JP" altLang="en-US"/>
          <a:t>フォロー経験率が高い</a:t>
        </a:r>
      </a:p>
    </p188:txBody>
  </p188:cm>
  <p188:cm id="{56FB107A-FAD5-43E3-9DB2-73AACC6EEE96}" authorId="{3AFE8398-2E92-9E27-9504-371CB5AE3F2C}" status="resolved" created="2024-02-29T06:27:44.762" complete="100000">
    <ac:txMkLst xmlns:ac="http://schemas.microsoft.com/office/drawing/2013/main/command">
      <pc:docMk xmlns:pc="http://schemas.microsoft.com/office/powerpoint/2013/main/command"/>
      <pc:sldMk xmlns:pc="http://schemas.microsoft.com/office/powerpoint/2013/main/command" cId="3948606259" sldId="400"/>
      <ac:spMk id="5" creationId="{93758CE2-EA12-89D2-EF09-29CF2BB7F627}"/>
      <ac:txMk cp="108">
        <ac:context len="216" hash="1201028954"/>
      </ac:txMk>
    </ac:txMkLst>
    <p188:pos x="1232377" y="873529"/>
    <p188:txBody>
      <a:bodyPr/>
      <a:lstStyle/>
      <a:p>
        <a:r>
          <a:rPr lang="ja-JP" altLang="en-US"/>
          <a:t>自分に必要のない</a:t>
        </a:r>
      </a:p>
    </p188:txBody>
  </p188:cm>
  <p188:cm id="{E1D48741-0451-44DA-86DA-978033528FF3}" authorId="{3AFE8398-2E92-9E27-9504-371CB5AE3F2C}" status="resolved" created="2024-02-29T06:28:05.876" complete="100000">
    <ac:txMkLst xmlns:ac="http://schemas.microsoft.com/office/drawing/2013/main/command">
      <pc:docMk xmlns:pc="http://schemas.microsoft.com/office/powerpoint/2013/main/command"/>
      <pc:sldMk xmlns:pc="http://schemas.microsoft.com/office/powerpoint/2013/main/command" cId="3948606259" sldId="400"/>
      <ac:spMk id="5" creationId="{93758CE2-EA12-89D2-EF09-29CF2BB7F627}"/>
      <ac:txMk cp="201" len="2">
        <ac:context len="216" hash="1201028954"/>
      </ac:txMk>
    </ac:txMkLst>
    <p188:pos x="6336813" y="1151322"/>
    <p188:txBody>
      <a:bodyPr/>
      <a:lstStyle/>
      <a:p>
        <a:r>
          <a:rPr lang="ja-JP" altLang="en-US"/>
          <a:t>SNSを活用した顧客～～</a:t>
        </a:r>
      </a:p>
    </p188:txBody>
  </p188:cm>
  <p188:cm id="{26E97912-10C4-461C-AEAC-BC400B121033}" authorId="{3AFE8398-2E92-9E27-9504-371CB5AE3F2C}" status="resolved" created="2024-02-29T06:29:56.941" complete="100000">
    <ac:txMkLst xmlns:ac="http://schemas.microsoft.com/office/drawing/2013/main/command">
      <pc:docMk xmlns:pc="http://schemas.microsoft.com/office/powerpoint/2013/main/command"/>
      <pc:sldMk xmlns:pc="http://schemas.microsoft.com/office/powerpoint/2013/main/command" cId="3948606259" sldId="400"/>
      <ac:spMk id="7" creationId="{4580A208-2B0C-809C-AC0D-CF60BD3BBA5E}"/>
      <ac:txMk cp="45" len="1">
        <ac:context len="49" hash="322851155"/>
      </ac:txMk>
    </ac:txMkLst>
    <p188:pos x="7303106" y="311040"/>
    <p188:txBody>
      <a:bodyPr/>
      <a:lstStyle/>
      <a:p>
        <a:r>
          <a:rPr lang="ja-JP" altLang="en-US"/>
          <a:t>最後半角スペース</a:t>
        </a:r>
      </a:p>
    </p188:txBody>
  </p188:cm>
</p188:cmLst>
</file>

<file path=ppt/comments/modernComment_191_FE4810B6.xml><?xml version="1.0" encoding="utf-8"?>
<p188:cmLst xmlns:a="http://schemas.openxmlformats.org/drawingml/2006/main" xmlns:r="http://schemas.openxmlformats.org/officeDocument/2006/relationships" xmlns:p188="http://schemas.microsoft.com/office/powerpoint/2018/8/main">
  <p188:cm id="{3BFDAAB0-6C63-4C0A-A30A-BAD9CFE5D0F4}" authorId="{3AFE8398-2E92-9E27-9504-371CB5AE3F2C}" status="resolved" created="2024-02-29T06:36:53.847" complete="100000">
    <ac:txMkLst xmlns:ac="http://schemas.microsoft.com/office/drawing/2013/main/command">
      <pc:docMk xmlns:pc="http://schemas.microsoft.com/office/powerpoint/2013/main/command"/>
      <pc:sldMk xmlns:pc="http://schemas.microsoft.com/office/powerpoint/2013/main/command" cId="4266135734" sldId="401"/>
      <ac:spMk id="9" creationId="{4F04A7AE-32DF-B06C-6F59-6C35BE0E4508}"/>
      <ac:txMk cp="22" len="2">
        <ac:context len="25" hash="3006643376"/>
      </ac:txMk>
    </ac:txMkLst>
    <p188:pos x="7884229" y="467314"/>
    <p188:txBody>
      <a:bodyPr/>
      <a:lstStyle/>
      <a:p>
        <a:r>
          <a:rPr lang="ja-JP" altLang="en-US"/>
          <a:t>行動のとか入れてもいいかも</a:t>
        </a:r>
      </a:p>
    </p188:txBody>
  </p188:cm>
</p188:cmLst>
</file>

<file path=ppt/comments/modernComment_192_63B3F6B8.xml><?xml version="1.0" encoding="utf-8"?>
<p188:cmLst xmlns:a="http://schemas.openxmlformats.org/drawingml/2006/main" xmlns:r="http://schemas.openxmlformats.org/officeDocument/2006/relationships" xmlns:p188="http://schemas.microsoft.com/office/powerpoint/2018/8/main">
  <p188:cm id="{3DF6492B-441A-4F20-99EF-B4CFCA0B42DD}" authorId="{3AFE8398-2E92-9E27-9504-371CB5AE3F2C}" status="resolved" created="2024-02-29T06:30:04.357" complete="100000">
    <ac:txMkLst xmlns:ac="http://schemas.microsoft.com/office/drawing/2013/main/command">
      <pc:docMk xmlns:pc="http://schemas.microsoft.com/office/powerpoint/2013/main/command"/>
      <pc:sldMk xmlns:pc="http://schemas.microsoft.com/office/powerpoint/2013/main/command" cId="1672738488" sldId="402"/>
      <ac:spMk id="7" creationId="{0E99221A-4CB9-BDBB-3976-345FAB75E3CE}"/>
      <ac:txMk cp="52" len="1">
        <ac:context len="56" hash="3990695735"/>
      </ac:txMk>
    </ac:txMkLst>
    <p188:pos x="7836765" y="311040"/>
    <p188:txBody>
      <a:bodyPr/>
      <a:lstStyle/>
      <a:p>
        <a:r>
          <a:rPr lang="ja-JP" altLang="en-US"/>
          <a:t>最後半角スペース</a:t>
        </a:r>
      </a:p>
    </p188:txBody>
  </p188:cm>
</p188:cmLst>
</file>

<file path=ppt/comments/modernComment_4AC_BA070692.xml><?xml version="1.0" encoding="utf-8"?>
<p188:cmLst xmlns:a="http://schemas.openxmlformats.org/drawingml/2006/main" xmlns:r="http://schemas.openxmlformats.org/officeDocument/2006/relationships" xmlns:p188="http://schemas.microsoft.com/office/powerpoint/2018/8/main">
  <p188:cm id="{5A06A3D1-FDC7-486F-99E2-C7F6657222FC}" authorId="{3AFE8398-2E92-9E27-9504-371CB5AE3F2C}" status="resolved" created="2024-02-29T06:41:49.817" complete="100000">
    <ac:txMkLst xmlns:ac="http://schemas.microsoft.com/office/drawing/2013/main/command">
      <pc:docMk xmlns:pc="http://schemas.microsoft.com/office/powerpoint/2013/main/command"/>
      <pc:sldMk xmlns:pc="http://schemas.microsoft.com/office/powerpoint/2013/main/command" cId="3121022610" sldId="1196"/>
      <ac:spMk id="6" creationId="{F9A9CA8F-2CC2-5DBB-00DB-611516AF8195}"/>
      <ac:txMk cp="59">
        <ac:context len="126" hash="2771679693"/>
      </ac:txMk>
    </ac:txMkLst>
    <p188:pos x="3638258" y="601126"/>
    <p188:txBody>
      <a:bodyPr/>
      <a:lstStyle/>
      <a:p>
        <a:r>
          <a:rPr lang="ja-JP" altLang="en-US"/>
          <a:t>当選者は</a:t>
        </a:r>
      </a:p>
    </p188:txBody>
  </p188:cm>
</p188:cmLst>
</file>

<file path=ppt/comments/modernComment_4AF_2456B7EF.xml><?xml version="1.0" encoding="utf-8"?>
<p188:cmLst xmlns:a="http://schemas.openxmlformats.org/drawingml/2006/main" xmlns:r="http://schemas.openxmlformats.org/officeDocument/2006/relationships" xmlns:p188="http://schemas.microsoft.com/office/powerpoint/2018/8/main">
  <p188:cm id="{F1BC3AAF-379F-4ADC-AA1C-02B88D0E597C}" authorId="{1A07D9F7-FA2E-67C6-5417-464532F32A80}" status="resolved" created="2024-02-28T09:35:33.180" complete="100000">
    <pc:sldMkLst xmlns:pc="http://schemas.microsoft.com/office/powerpoint/2013/main/command">
      <pc:docMk/>
      <pc:sldMk cId="609662959" sldId="1199"/>
    </pc:sldMkLst>
    <p188:txBody>
      <a:bodyPr/>
      <a:lstStyle/>
      <a:p>
        <a:r>
          <a:rPr lang="ja-JP" altLang="en-US"/>
          <a:t>引用事例です！調査に合わせて少々文言変えました！</a:t>
        </a:r>
      </a:p>
    </p188:txBody>
  </p188:cm>
  <p188:cm id="{654BF39C-DF53-42F8-8F32-ABB57F7FF4A5}" authorId="{3AFE8398-2E92-9E27-9504-371CB5AE3F2C}" status="resolved" created="2024-02-29T06:28:52.466" complete="100000">
    <ac:txMkLst xmlns:ac="http://schemas.microsoft.com/office/drawing/2013/main/command">
      <pc:docMk xmlns:pc="http://schemas.microsoft.com/office/powerpoint/2013/main/command"/>
      <pc:sldMk xmlns:pc="http://schemas.microsoft.com/office/powerpoint/2013/main/command" cId="609662959" sldId="1199"/>
      <ac:spMk id="7" creationId="{92EC6780-1CF0-00BF-401C-637A6C49DD3A}"/>
      <ac:txMk cp="80">
        <ac:context len="138" hash="3394463364"/>
      </ac:txMk>
    </ac:txMkLst>
    <p188:pos x="1809458" y="870310"/>
    <p188:txBody>
      <a:bodyPr/>
      <a:lstStyle/>
      <a:p>
        <a:r>
          <a:rPr lang="ja-JP" altLang="en-US"/>
          <a:t>で</a:t>
        </a:r>
      </a:p>
    </p188:txBody>
  </p188:cm>
  <p188:cm id="{953CB390-701F-4B18-A43A-0E2AE0210E57}" authorId="{3AFE8398-2E92-9E27-9504-371CB5AE3F2C}" status="resolved" created="2024-02-29T06:29:09.343" complete="100000">
    <ac:txMkLst xmlns:ac="http://schemas.microsoft.com/office/drawing/2013/main/command">
      <pc:docMk xmlns:pc="http://schemas.microsoft.com/office/powerpoint/2013/main/command"/>
      <pc:sldMk xmlns:pc="http://schemas.microsoft.com/office/powerpoint/2013/main/command" cId="609662959" sldId="1199"/>
      <ac:spMk id="7" creationId="{92EC6780-1CF0-00BF-401C-637A6C49DD3A}"/>
      <ac:txMk cp="110">
        <ac:context len="138" hash="3394463364"/>
      </ac:txMk>
    </ac:txMkLst>
    <p188:pos x="1508517" y="1148103"/>
    <p188:txBody>
      <a:bodyPr/>
      <a:lstStyle/>
      <a:p>
        <a:r>
          <a:rPr lang="ja-JP" altLang="en-US"/>
          <a:t>トリ</a:t>
        </a:r>
      </a:p>
    </p188:txBody>
  </p188:cm>
</p188:cmLst>
</file>

<file path=ppt/comments/modernComment_569_CC0CAB85.xml><?xml version="1.0" encoding="utf-8"?>
<p188:cmLst xmlns:a="http://schemas.openxmlformats.org/drawingml/2006/main" xmlns:r="http://schemas.openxmlformats.org/officeDocument/2006/relationships" xmlns:p188="http://schemas.microsoft.com/office/powerpoint/2018/8/main">
  <p188:cm id="{7B343865-7030-4C20-BD49-AF6EF28F1FE3}" authorId="{3AFE8398-2E92-9E27-9504-371CB5AE3F2C}" status="resolved" created="2024-02-29T06:34:15.777" complete="100000">
    <ac:txMkLst xmlns:ac="http://schemas.microsoft.com/office/drawing/2013/main/command">
      <pc:docMk xmlns:pc="http://schemas.microsoft.com/office/powerpoint/2013/main/command"/>
      <pc:sldMk xmlns:pc="http://schemas.microsoft.com/office/powerpoint/2013/main/command" cId="3423382405" sldId="1385"/>
      <ac:spMk id="15" creationId="{CD9A9E4E-5709-3365-A3B7-76FD711AA1A8}"/>
      <ac:txMk cp="129">
        <ac:context len="130" hash="2225532633"/>
      </ac:txMk>
    </ac:txMkLst>
    <p188:pos x="3047950" y="1148103"/>
    <p188:txBody>
      <a:bodyPr/>
      <a:lstStyle/>
      <a:p>
        <a:r>
          <a:rPr lang="ja-JP" altLang="en-US"/>
          <a:t>なくてもいいかも？</a:t>
        </a:r>
      </a:p>
    </p188:txBody>
  </p188:cm>
</p188:cmLst>
</file>

<file path=ppt/comments/modernComment_56A_61322691.xml><?xml version="1.0" encoding="utf-8"?>
<p188:cmLst xmlns:a="http://schemas.openxmlformats.org/drawingml/2006/main" xmlns:r="http://schemas.openxmlformats.org/officeDocument/2006/relationships" xmlns:p188="http://schemas.microsoft.com/office/powerpoint/2018/8/main">
  <p188:cm id="{EB0F9279-12B6-4795-B074-F27EF72F1386}" authorId="{3AFE8398-2E92-9E27-9504-371CB5AE3F2C}" status="resolved" created="2024-02-29T06:26:14.346" complete="100000">
    <ac:txMkLst xmlns:ac="http://schemas.microsoft.com/office/drawing/2013/main/command">
      <pc:docMk xmlns:pc="http://schemas.microsoft.com/office/powerpoint/2013/main/command"/>
      <pc:sldMk xmlns:pc="http://schemas.microsoft.com/office/powerpoint/2013/main/command" cId="1630676625" sldId="1386"/>
      <ac:spMk id="15" creationId="{35169D33-B1BF-AE40-6495-76FC5E0F2E06}"/>
      <ac:txMk cp="149">
        <ac:context len="150" hash="2691794203"/>
      </ac:txMk>
    </ac:txMkLst>
    <p188:pos x="3036375" y="1414320"/>
    <p188:txBody>
      <a:bodyPr/>
      <a:lstStyle/>
      <a:p>
        <a:r>
          <a:rPr lang="ja-JP" altLang="en-US"/>
          <a:t>できる。（可能が続くため）</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B2648-5F87-4A98-8A91-B57520788DC8}" type="datetimeFigureOut">
              <a:rPr kumimoji="1" lang="ja-JP" altLang="en-US" smtClean="0"/>
              <a:t>2024/3/6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04A21-2C6F-4FB9-8A6A-BCE793F541B9}" type="slidenum">
              <a:rPr kumimoji="1" lang="ja-JP" altLang="en-US" smtClean="0"/>
              <a:t>‹#›</a:t>
            </a:fld>
            <a:endParaRPr kumimoji="1" lang="ja-JP" altLang="en-US"/>
          </a:p>
        </p:txBody>
      </p:sp>
    </p:spTree>
    <p:extLst>
      <p:ext uri="{BB962C8B-B14F-4D97-AF65-F5344CB8AC3E}">
        <p14:creationId xmlns:p14="http://schemas.microsoft.com/office/powerpoint/2010/main" val="17233964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4285E-1C4B-07D0-EBC4-3BC29E9736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55627C-28B7-9629-E23B-4936A8F3CA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D25BC1-1D6F-5104-62CD-ED3DDE1CBA9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89F7A19-8FA9-1F2E-DC2F-D1F3BC85B39A}"/>
              </a:ext>
            </a:extLst>
          </p:cNvPr>
          <p:cNvSpPr>
            <a:spLocks noGrp="1"/>
          </p:cNvSpPr>
          <p:nvPr>
            <p:ph type="sldNum" sz="quarter" idx="5"/>
          </p:nvPr>
        </p:nvSpPr>
        <p:spPr/>
        <p:txBody>
          <a:bodyPr/>
          <a:lstStyle/>
          <a:p>
            <a:fld id="{F6804A21-2C6F-4FB9-8A6A-BCE793F541B9}" type="slidenum">
              <a:rPr kumimoji="1" lang="ja-JP" altLang="en-US" smtClean="0"/>
              <a:t>0</a:t>
            </a:fld>
            <a:endParaRPr kumimoji="1" lang="ja-JP" altLang="en-US"/>
          </a:p>
        </p:txBody>
      </p:sp>
    </p:spTree>
    <p:extLst>
      <p:ext uri="{BB962C8B-B14F-4D97-AF65-F5344CB8AC3E}">
        <p14:creationId xmlns:p14="http://schemas.microsoft.com/office/powerpoint/2010/main" val="29191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804A21-2C6F-4FB9-8A6A-BCE793F541B9}" type="slidenum">
              <a:rPr kumimoji="1" lang="ja-JP" altLang="en-US" smtClean="0"/>
              <a:t>2</a:t>
            </a:fld>
            <a:endParaRPr kumimoji="1" lang="ja-JP" altLang="en-US"/>
          </a:p>
        </p:txBody>
      </p:sp>
    </p:spTree>
    <p:extLst>
      <p:ext uri="{BB962C8B-B14F-4D97-AF65-F5344CB8AC3E}">
        <p14:creationId xmlns:p14="http://schemas.microsoft.com/office/powerpoint/2010/main" val="281731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0599-0FEB-F5A9-B0ED-0BE84600B8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37E57B-7CBB-E27C-B281-039620B257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684714-06A9-DB0B-A3AF-A0C069203B6C}"/>
              </a:ext>
            </a:extLst>
          </p:cNvPr>
          <p:cNvSpPr>
            <a:spLocks noGrp="1"/>
          </p:cNvSpPr>
          <p:nvPr>
            <p:ph type="body" idx="1"/>
          </p:nvPr>
        </p:nvSpPr>
        <p:spPr/>
        <p:txBody>
          <a:bodyPr/>
          <a:lstStyle/>
          <a:p>
            <a:r>
              <a:rPr kumimoji="1" lang="en-US" altLang="ja-JP" dirty="0"/>
              <a:t>https://corp.world.co.jp/news/company/2023/1216/</a:t>
            </a:r>
            <a:r>
              <a:rPr kumimoji="1" lang="ja-JP" altLang="en-US" dirty="0"/>
              <a:t>　</a:t>
            </a:r>
          </a:p>
        </p:txBody>
      </p:sp>
      <p:sp>
        <p:nvSpPr>
          <p:cNvPr id="4" name="スライド番号プレースホルダー 3">
            <a:extLst>
              <a:ext uri="{FF2B5EF4-FFF2-40B4-BE49-F238E27FC236}">
                <a16:creationId xmlns:a16="http://schemas.microsoft.com/office/drawing/2014/main" id="{70E3BAC7-591B-7A08-36DB-C2800A943527}"/>
              </a:ext>
            </a:extLst>
          </p:cNvPr>
          <p:cNvSpPr>
            <a:spLocks noGrp="1"/>
          </p:cNvSpPr>
          <p:nvPr>
            <p:ph type="sldNum" sz="quarter" idx="5"/>
          </p:nvPr>
        </p:nvSpPr>
        <p:spPr/>
        <p:txBody>
          <a:bodyPr/>
          <a:lstStyle/>
          <a:p>
            <a:fld id="{1B1BC0C0-CFA9-46F6-BF4C-B6F8EA68634B}" type="slidenum">
              <a:rPr kumimoji="1" lang="ja-JP" altLang="en-US" smtClean="0"/>
              <a:t>10</a:t>
            </a:fld>
            <a:endParaRPr kumimoji="1" lang="ja-JP" altLang="en-US"/>
          </a:p>
        </p:txBody>
      </p:sp>
    </p:spTree>
    <p:extLst>
      <p:ext uri="{BB962C8B-B14F-4D97-AF65-F5344CB8AC3E}">
        <p14:creationId xmlns:p14="http://schemas.microsoft.com/office/powerpoint/2010/main" val="22726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F2C2-8214-015D-9F1E-6B7BC5D77E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3350BB-C8ED-2F7B-2BFD-0EBA0B6AF6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7CF946-873B-A970-094A-6D01FA5EFE90}"/>
              </a:ext>
            </a:extLst>
          </p:cNvPr>
          <p:cNvSpPr>
            <a:spLocks noGrp="1"/>
          </p:cNvSpPr>
          <p:nvPr>
            <p:ph type="body" idx="1"/>
          </p:nvPr>
        </p:nvSpPr>
        <p:spPr/>
        <p:txBody>
          <a:bodyPr/>
          <a:lstStyle/>
          <a:p>
            <a:r>
              <a:rPr kumimoji="1" lang="en-US" altLang="ja-JP" dirty="0"/>
              <a:t>https://corp.world.co.jp/news/company/2023/1216/</a:t>
            </a:r>
            <a:r>
              <a:rPr kumimoji="1" lang="ja-JP" altLang="en-US" dirty="0"/>
              <a:t>　</a:t>
            </a:r>
          </a:p>
        </p:txBody>
      </p:sp>
      <p:sp>
        <p:nvSpPr>
          <p:cNvPr id="4" name="スライド番号プレースホルダー 3">
            <a:extLst>
              <a:ext uri="{FF2B5EF4-FFF2-40B4-BE49-F238E27FC236}">
                <a16:creationId xmlns:a16="http://schemas.microsoft.com/office/drawing/2014/main" id="{15BC6586-510E-8A2C-06A6-E3E32701ED53}"/>
              </a:ext>
            </a:extLst>
          </p:cNvPr>
          <p:cNvSpPr>
            <a:spLocks noGrp="1"/>
          </p:cNvSpPr>
          <p:nvPr>
            <p:ph type="sldNum" sz="quarter" idx="5"/>
          </p:nvPr>
        </p:nvSpPr>
        <p:spPr/>
        <p:txBody>
          <a:bodyPr/>
          <a:lstStyle/>
          <a:p>
            <a:fld id="{1B1BC0C0-CFA9-46F6-BF4C-B6F8EA68634B}" type="slidenum">
              <a:rPr kumimoji="1" lang="ja-JP" altLang="en-US" smtClean="0"/>
              <a:t>14</a:t>
            </a:fld>
            <a:endParaRPr kumimoji="1" lang="ja-JP" altLang="en-US"/>
          </a:p>
        </p:txBody>
      </p:sp>
    </p:spTree>
    <p:extLst>
      <p:ext uri="{BB962C8B-B14F-4D97-AF65-F5344CB8AC3E}">
        <p14:creationId xmlns:p14="http://schemas.microsoft.com/office/powerpoint/2010/main" val="42057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AAC5-1865-8F0D-9006-38A4D5BA81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C05C9C-E83F-4D57-04BA-946B246A45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FA15B7-C83F-7D5D-BCF3-0F201749C5F9}"/>
              </a:ext>
            </a:extLst>
          </p:cNvPr>
          <p:cNvSpPr>
            <a:spLocks noGrp="1"/>
          </p:cNvSpPr>
          <p:nvPr>
            <p:ph type="body" idx="1"/>
          </p:nvPr>
        </p:nvSpPr>
        <p:spPr/>
        <p:txBody>
          <a:bodyPr/>
          <a:lstStyle/>
          <a:p>
            <a:r>
              <a:rPr kumimoji="1" lang="en-US" altLang="ja-JP" dirty="0"/>
              <a:t>https://corp.world.co.jp/news/company/2023/1216/</a:t>
            </a:r>
            <a:r>
              <a:rPr kumimoji="1" lang="ja-JP" altLang="en-US" dirty="0"/>
              <a:t>　</a:t>
            </a:r>
          </a:p>
        </p:txBody>
      </p:sp>
      <p:sp>
        <p:nvSpPr>
          <p:cNvPr id="4" name="スライド番号プレースホルダー 3">
            <a:extLst>
              <a:ext uri="{FF2B5EF4-FFF2-40B4-BE49-F238E27FC236}">
                <a16:creationId xmlns:a16="http://schemas.microsoft.com/office/drawing/2014/main" id="{BE3A82A0-0F90-F8ED-EBB4-185DFFF8E38D}"/>
              </a:ext>
            </a:extLst>
          </p:cNvPr>
          <p:cNvSpPr>
            <a:spLocks noGrp="1"/>
          </p:cNvSpPr>
          <p:nvPr>
            <p:ph type="sldNum" sz="quarter" idx="5"/>
          </p:nvPr>
        </p:nvSpPr>
        <p:spPr/>
        <p:txBody>
          <a:bodyPr/>
          <a:lstStyle/>
          <a:p>
            <a:fld id="{1B1BC0C0-CFA9-46F6-BF4C-B6F8EA68634B}" type="slidenum">
              <a:rPr kumimoji="1" lang="ja-JP" altLang="en-US" smtClean="0"/>
              <a:t>16</a:t>
            </a:fld>
            <a:endParaRPr kumimoji="1" lang="ja-JP" altLang="en-US"/>
          </a:p>
        </p:txBody>
      </p:sp>
    </p:spTree>
    <p:extLst>
      <p:ext uri="{BB962C8B-B14F-4D97-AF65-F5344CB8AC3E}">
        <p14:creationId xmlns:p14="http://schemas.microsoft.com/office/powerpoint/2010/main" val="355591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#E25A4E</a:t>
            </a:r>
          </a:p>
          <a:p>
            <a:endParaRPr kumimoji="1" lang="ja-JP" altLang="en-US" dirty="0"/>
          </a:p>
        </p:txBody>
      </p:sp>
      <p:sp>
        <p:nvSpPr>
          <p:cNvPr id="4" name="スライド番号プレースホルダー 3"/>
          <p:cNvSpPr>
            <a:spLocks noGrp="1"/>
          </p:cNvSpPr>
          <p:nvPr>
            <p:ph type="sldNum" sz="quarter" idx="5"/>
          </p:nvPr>
        </p:nvSpPr>
        <p:spPr/>
        <p:txBody>
          <a:bodyPr/>
          <a:lstStyle/>
          <a:p>
            <a:fld id="{F6804A21-2C6F-4FB9-8A6A-BCE793F541B9}" type="slidenum">
              <a:rPr kumimoji="1" lang="ja-JP" altLang="en-US" smtClean="0"/>
              <a:t>20</a:t>
            </a:fld>
            <a:endParaRPr kumimoji="1" lang="ja-JP" altLang="en-US"/>
          </a:p>
        </p:txBody>
      </p:sp>
    </p:spTree>
    <p:extLst>
      <p:ext uri="{BB962C8B-B14F-4D97-AF65-F5344CB8AC3E}">
        <p14:creationId xmlns:p14="http://schemas.microsoft.com/office/powerpoint/2010/main" val="62889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&lt;</a:t>
            </a:r>
            <a:r>
              <a:rPr kumimoji="1" lang="ja-JP" altLang="en-US" dirty="0"/>
              <a:t>自社サービス一覧</a:t>
            </a:r>
            <a:r>
              <a:rPr kumimoji="1" lang="en-US" altLang="ja-JP" dirty="0"/>
              <a:t>&gt;</a:t>
            </a:r>
          </a:p>
          <a:p>
            <a:r>
              <a:rPr kumimoji="1" lang="ja-JP" altLang="en-US" dirty="0"/>
              <a:t>→詳細はそれぞれの媒体資料で説明する</a:t>
            </a:r>
            <a:endParaRPr kumimoji="1" lang="en-US" altLang="ja-JP" dirty="0"/>
          </a:p>
          <a:p>
            <a:r>
              <a:rPr kumimoji="1" lang="ja-JP" altLang="en-US" dirty="0"/>
              <a:t>　このページでは各サービスのサービスページに遷移するようにしておく</a:t>
            </a:r>
            <a:endParaRPr kumimoji="1" lang="en-US" altLang="ja-JP" dirty="0"/>
          </a:p>
          <a:p>
            <a:endParaRPr kumimoji="1" lang="en-US" altLang="ja-JP" dirty="0"/>
          </a:p>
          <a:p>
            <a:r>
              <a:rPr kumimoji="1" lang="ja-JP" altLang="en-US" dirty="0"/>
              <a:t>・キャンペーンデータベース「</a:t>
            </a:r>
            <a:r>
              <a:rPr kumimoji="1" lang="en-US" altLang="ja-JP" dirty="0"/>
              <a:t>CAM-SAKU</a:t>
            </a:r>
            <a:r>
              <a:rPr kumimoji="1" lang="ja-JP" altLang="en-US" dirty="0"/>
              <a:t>」　　　</a:t>
            </a:r>
            <a:r>
              <a:rPr kumimoji="1" lang="en-US" altLang="ja-JP" dirty="0"/>
              <a:t>https://cam-saku.com/index.php</a:t>
            </a:r>
          </a:p>
          <a:p>
            <a:r>
              <a:rPr kumimoji="1" lang="ja-JP" altLang="en-US" dirty="0"/>
              <a:t>・</a:t>
            </a:r>
            <a:r>
              <a:rPr kumimoji="1" lang="en-US" altLang="ja-JP" dirty="0"/>
              <a:t>LINE</a:t>
            </a:r>
            <a:r>
              <a:rPr kumimoji="1" lang="ja-JP" altLang="en-US" dirty="0"/>
              <a:t>キャンペーンシステム「</a:t>
            </a:r>
            <a:r>
              <a:rPr kumimoji="1" lang="en-US" altLang="ja-JP" dirty="0"/>
              <a:t>CR</a:t>
            </a:r>
            <a:r>
              <a:rPr kumimoji="1" lang="ja-JP" altLang="en-US" dirty="0"/>
              <a:t>サポーター」</a:t>
            </a:r>
            <a:endParaRPr kumimoji="1" lang="en-US" altLang="ja-JP" dirty="0"/>
          </a:p>
          <a:p>
            <a:r>
              <a:rPr kumimoji="1" lang="ja-JP" altLang="en-US" dirty="0"/>
              <a:t>・デザインテンプレート</a:t>
            </a:r>
            <a:r>
              <a:rPr kumimoji="1" lang="en-US" altLang="ja-JP" dirty="0"/>
              <a:t>LP</a:t>
            </a:r>
            <a:r>
              <a:rPr kumimoji="1" lang="ja-JP" altLang="en-US" dirty="0"/>
              <a:t>制作「</a:t>
            </a:r>
            <a:r>
              <a:rPr kumimoji="1" lang="en-US" altLang="ja-JP" dirty="0"/>
              <a:t>SeLeP</a:t>
            </a:r>
            <a:r>
              <a:rPr kumimoji="1" lang="ja-JP" altLang="en-US" dirty="0"/>
              <a:t>」</a:t>
            </a:r>
            <a:endParaRPr kumimoji="1" lang="en-US" altLang="ja-JP" dirty="0"/>
          </a:p>
          <a:p>
            <a:r>
              <a:rPr kumimoji="1" lang="ja-JP" altLang="en-US" dirty="0"/>
              <a:t>・地域活性型ノベルティ「超トクパスポート」</a:t>
            </a:r>
            <a:endParaRPr kumimoji="1" lang="en-US" altLang="ja-JP" dirty="0"/>
          </a:p>
          <a:p>
            <a:endParaRPr kumimoji="1" lang="en-US" altLang="ja-JP" dirty="0"/>
          </a:p>
          <a:p>
            <a:r>
              <a:rPr kumimoji="1" lang="ja-JP" altLang="en-US" dirty="0"/>
              <a:t>・</a:t>
            </a:r>
            <a:endParaRPr kumimoji="1" lang="en-US" altLang="ja-JP" dirty="0"/>
          </a:p>
          <a:p>
            <a:endParaRPr kumimoji="1" lang="en-US" altLang="ja-JP" dirty="0"/>
          </a:p>
          <a:p>
            <a:r>
              <a:rPr kumimoji="1" lang="ja-JP" altLang="en-US" dirty="0"/>
              <a:t>★ほかにあるか確認</a:t>
            </a:r>
            <a:endParaRPr kumimoji="1" lang="en-US" altLang="ja-JP" dirty="0"/>
          </a:p>
          <a:p>
            <a:r>
              <a:rPr kumimoji="1" lang="ja-JP" altLang="en-US" dirty="0"/>
              <a:t>★インフルエンサーと音声</a:t>
            </a:r>
            <a:r>
              <a:rPr kumimoji="1" lang="en-US" altLang="ja-JP" dirty="0"/>
              <a:t>POP</a:t>
            </a:r>
            <a:r>
              <a:rPr kumimoji="1" lang="ja-JP" altLang="en-US" dirty="0"/>
              <a:t>はこのページで説明する必要があるか確認　→入れない</a:t>
            </a:r>
          </a:p>
        </p:txBody>
      </p:sp>
      <p:sp>
        <p:nvSpPr>
          <p:cNvPr id="4" name="スライド番号プレースホルダー 3"/>
          <p:cNvSpPr>
            <a:spLocks noGrp="1"/>
          </p:cNvSpPr>
          <p:nvPr>
            <p:ph type="sldNum" sz="quarter" idx="5"/>
          </p:nvPr>
        </p:nvSpPr>
        <p:spPr/>
        <p:txBody>
          <a:bodyPr/>
          <a:lstStyle/>
          <a:p>
            <a:fld id="{7130B3F7-D79E-47AD-A1DC-395233BA17A7}" type="slidenum">
              <a:rPr kumimoji="1" lang="ja-JP" altLang="en-US" smtClean="0"/>
              <a:t>25</a:t>
            </a:fld>
            <a:endParaRPr kumimoji="1" lang="ja-JP" altLang="en-US"/>
          </a:p>
        </p:txBody>
      </p:sp>
    </p:spTree>
    <p:extLst>
      <p:ext uri="{BB962C8B-B14F-4D97-AF65-F5344CB8AC3E}">
        <p14:creationId xmlns:p14="http://schemas.microsoft.com/office/powerpoint/2010/main" val="96272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営業毎に連絡先を記載できるようにする　</a:t>
            </a:r>
            <a:r>
              <a:rPr kumimoji="1" lang="en-US" altLang="ja-JP" dirty="0"/>
              <a:t>※</a:t>
            </a:r>
            <a:r>
              <a:rPr kumimoji="1" lang="ja-JP" altLang="en-US" dirty="0"/>
              <a:t>上記参考</a:t>
            </a:r>
            <a:endParaRPr kumimoji="1" lang="en-US" altLang="ja-JP" dirty="0"/>
          </a:p>
        </p:txBody>
      </p:sp>
      <p:sp>
        <p:nvSpPr>
          <p:cNvPr id="4" name="スライド番号プレースホルダー 3"/>
          <p:cNvSpPr>
            <a:spLocks noGrp="1"/>
          </p:cNvSpPr>
          <p:nvPr>
            <p:ph type="sldNum" sz="quarter" idx="5"/>
          </p:nvPr>
        </p:nvSpPr>
        <p:spPr/>
        <p:txBody>
          <a:bodyPr/>
          <a:lstStyle/>
          <a:p>
            <a:fld id="{7130B3F7-D79E-47AD-A1DC-395233BA17A7}" type="slidenum">
              <a:rPr kumimoji="1" lang="ja-JP" altLang="en-US" smtClean="0"/>
              <a:t>27</a:t>
            </a:fld>
            <a:endParaRPr kumimoji="1" lang="ja-JP" altLang="en-US"/>
          </a:p>
        </p:txBody>
      </p:sp>
    </p:spTree>
    <p:extLst>
      <p:ext uri="{BB962C8B-B14F-4D97-AF65-F5344CB8AC3E}">
        <p14:creationId xmlns:p14="http://schemas.microsoft.com/office/powerpoint/2010/main" val="392420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1246258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19266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44826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のみ白紙">
    <p:spTree>
      <p:nvGrpSpPr>
        <p:cNvPr id="1" name=""/>
        <p:cNvGrpSpPr/>
        <p:nvPr/>
      </p:nvGrpSpPr>
      <p:grpSpPr>
        <a:xfrm>
          <a:off x="0" y="0"/>
          <a:ext cx="0" cy="0"/>
          <a:chOff x="0" y="0"/>
          <a:chExt cx="0" cy="0"/>
        </a:xfrm>
      </p:grpSpPr>
      <p:sp>
        <p:nvSpPr>
          <p:cNvPr id="5" name="コンテンツ プレースホルダー 15">
            <a:extLst>
              <a:ext uri="{FF2B5EF4-FFF2-40B4-BE49-F238E27FC236}">
                <a16:creationId xmlns:a16="http://schemas.microsoft.com/office/drawing/2014/main" id="{37E8876B-E5E4-4AE9-9CC8-ABB6A8DD2A31}"/>
              </a:ext>
            </a:extLst>
          </p:cNvPr>
          <p:cNvSpPr>
            <a:spLocks noGrp="1"/>
          </p:cNvSpPr>
          <p:nvPr>
            <p:ph sz="quarter" idx="14" hasCustomPrompt="1"/>
          </p:nvPr>
        </p:nvSpPr>
        <p:spPr>
          <a:xfrm>
            <a:off x="288609" y="1122822"/>
            <a:ext cx="9344342" cy="413212"/>
          </a:xfrm>
          <a:prstGeom prst="rect">
            <a:avLst/>
          </a:prstGeom>
        </p:spPr>
        <p:txBody>
          <a:bodyPr/>
          <a:lstStyle>
            <a:lvl1pPr marL="0" indent="0">
              <a:lnSpc>
                <a:spcPct val="150000"/>
              </a:lnSpc>
              <a:spcBef>
                <a:spcPts val="0"/>
              </a:spcBef>
              <a:buNone/>
              <a:defRPr sz="1400" b="0" spc="3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あああああああああああ</a:t>
            </a:r>
            <a:endParaRPr kumimoji="1" lang="en-US" altLang="ja-JP" dirty="0"/>
          </a:p>
          <a:p>
            <a:pPr lvl="0"/>
            <a:r>
              <a:rPr kumimoji="1" lang="ja-JP" altLang="en-US" dirty="0"/>
              <a:t>ああああああああああ</a:t>
            </a:r>
            <a:endParaRPr kumimoji="1" lang="en-US" altLang="ja-JP" dirty="0"/>
          </a:p>
        </p:txBody>
      </p:sp>
      <p:cxnSp>
        <p:nvCxnSpPr>
          <p:cNvPr id="9" name="直線コネクタ 8">
            <a:extLst>
              <a:ext uri="{FF2B5EF4-FFF2-40B4-BE49-F238E27FC236}">
                <a16:creationId xmlns:a16="http://schemas.microsoft.com/office/drawing/2014/main" id="{19F3616E-769F-A7A5-E268-669AE06D9B3A}"/>
              </a:ext>
            </a:extLst>
          </p:cNvPr>
          <p:cNvCxnSpPr>
            <a:cxnSpLocks/>
          </p:cNvCxnSpPr>
          <p:nvPr userDrawn="1"/>
        </p:nvCxnSpPr>
        <p:spPr>
          <a:xfrm>
            <a:off x="0" y="415636"/>
            <a:ext cx="8902931" cy="0"/>
          </a:xfrm>
          <a:prstGeom prst="line">
            <a:avLst/>
          </a:prstGeom>
          <a:ln w="12700">
            <a:solidFill>
              <a:srgbClr val="004EA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924F4DF6-04BE-ED95-53E4-5E10CC70CF3B}"/>
              </a:ext>
            </a:extLst>
          </p:cNvPr>
          <p:cNvSpPr>
            <a:spLocks noGrp="1"/>
          </p:cNvSpPr>
          <p:nvPr>
            <p:ph type="sldNum" sz="quarter" idx="4"/>
          </p:nvPr>
        </p:nvSpPr>
        <p:spPr>
          <a:xfrm>
            <a:off x="3844531" y="6471764"/>
            <a:ext cx="222885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fld id="{CAC84EA9-95AF-434D-AC7A-B14AE39E9C68}" type="slidenum">
              <a:rPr kumimoji="1" lang="ja-JP" altLang="en-US" smtClean="0"/>
              <a:pPr/>
              <a:t>‹#›</a:t>
            </a:fld>
            <a:endParaRPr kumimoji="1" lang="ja-JP" altLang="en-US"/>
          </a:p>
        </p:txBody>
      </p:sp>
    </p:spTree>
    <p:extLst>
      <p:ext uri="{BB962C8B-B14F-4D97-AF65-F5344CB8AC3E}">
        <p14:creationId xmlns:p14="http://schemas.microsoft.com/office/powerpoint/2010/main" val="276044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384DB9CC-6C2D-FA1E-0496-1BF193DB99E3}"/>
              </a:ext>
            </a:extLst>
          </p:cNvPr>
          <p:cNvCxnSpPr>
            <a:cxnSpLocks/>
          </p:cNvCxnSpPr>
          <p:nvPr userDrawn="1"/>
        </p:nvCxnSpPr>
        <p:spPr>
          <a:xfrm>
            <a:off x="0" y="551710"/>
            <a:ext cx="9906000" cy="0"/>
          </a:xfrm>
          <a:prstGeom prst="line">
            <a:avLst/>
          </a:prstGeom>
          <a:ln w="19050">
            <a:solidFill>
              <a:srgbClr val="E25A4E"/>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14DE773F-3652-F96F-8A96-B40B8717A596}"/>
              </a:ext>
            </a:extLst>
          </p:cNvPr>
          <p:cNvSpPr/>
          <p:nvPr userDrawn="1"/>
        </p:nvSpPr>
        <p:spPr>
          <a:xfrm>
            <a:off x="3596640" y="1881747"/>
            <a:ext cx="2497832" cy="432000"/>
          </a:xfrm>
          <a:prstGeom prst="rect">
            <a:avLst/>
          </a:prstGeom>
          <a:solidFill>
            <a:srgbClr val="F6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游ゴシック" panose="020B0400000000000000" pitchFamily="50" charset="-128"/>
                <a:ea typeface="游ゴシック" panose="020B0400000000000000" pitchFamily="50" charset="-128"/>
              </a:rPr>
              <a:t>応募媒体</a:t>
            </a:r>
          </a:p>
        </p:txBody>
      </p:sp>
      <p:sp>
        <p:nvSpPr>
          <p:cNvPr id="11" name="正方形/長方形 10">
            <a:extLst>
              <a:ext uri="{FF2B5EF4-FFF2-40B4-BE49-F238E27FC236}">
                <a16:creationId xmlns:a16="http://schemas.microsoft.com/office/drawing/2014/main" id="{A8140210-381B-5211-3E14-A3E9F4D8424D}"/>
              </a:ext>
            </a:extLst>
          </p:cNvPr>
          <p:cNvSpPr/>
          <p:nvPr userDrawn="1"/>
        </p:nvSpPr>
        <p:spPr>
          <a:xfrm>
            <a:off x="804073" y="2929350"/>
            <a:ext cx="5288052" cy="432000"/>
          </a:xfrm>
          <a:prstGeom prst="rect">
            <a:avLst/>
          </a:prstGeom>
          <a:solidFill>
            <a:srgbClr val="F6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游ゴシック" panose="020B0400000000000000" pitchFamily="50" charset="-128"/>
                <a:ea typeface="游ゴシック" panose="020B0400000000000000" pitchFamily="50" charset="-128"/>
              </a:rPr>
              <a:t>キャンペーン概要</a:t>
            </a:r>
          </a:p>
        </p:txBody>
      </p:sp>
      <p:sp>
        <p:nvSpPr>
          <p:cNvPr id="18" name="正方形/長方形 17">
            <a:extLst>
              <a:ext uri="{FF2B5EF4-FFF2-40B4-BE49-F238E27FC236}">
                <a16:creationId xmlns:a16="http://schemas.microsoft.com/office/drawing/2014/main" id="{512D265F-CCCF-A55A-FDBF-63AF5CE1E00B}"/>
              </a:ext>
            </a:extLst>
          </p:cNvPr>
          <p:cNvSpPr/>
          <p:nvPr userDrawn="1"/>
        </p:nvSpPr>
        <p:spPr>
          <a:xfrm>
            <a:off x="804073" y="4565538"/>
            <a:ext cx="5288052" cy="432000"/>
          </a:xfrm>
          <a:prstGeom prst="rect">
            <a:avLst/>
          </a:prstGeom>
          <a:solidFill>
            <a:srgbClr val="F6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spc="130" dirty="0">
                <a:solidFill>
                  <a:srgbClr val="E25A4E"/>
                </a:solidFill>
                <a:latin typeface="游ゴシック" panose="020B0400000000000000" pitchFamily="50" charset="-128"/>
                <a:ea typeface="游ゴシック" panose="020B0400000000000000" pitchFamily="50" charset="-128"/>
              </a:rPr>
              <a:t>POINT</a:t>
            </a:r>
            <a:endParaRPr kumimoji="1" lang="ja-JP" altLang="en-US" sz="1400" b="1" spc="130" dirty="0">
              <a:solidFill>
                <a:srgbClr val="E25A4E"/>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0919015C-FB24-77C8-AA01-B01E07137349}"/>
              </a:ext>
            </a:extLst>
          </p:cNvPr>
          <p:cNvSpPr/>
          <p:nvPr userDrawn="1"/>
        </p:nvSpPr>
        <p:spPr>
          <a:xfrm>
            <a:off x="6389207" y="1881746"/>
            <a:ext cx="2691664" cy="432000"/>
          </a:xfrm>
          <a:prstGeom prst="rect">
            <a:avLst/>
          </a:prstGeom>
          <a:solidFill>
            <a:srgbClr val="F6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游ゴシック" panose="020B0400000000000000" pitchFamily="50" charset="-128"/>
                <a:ea typeface="游ゴシック" panose="020B0400000000000000" pitchFamily="50" charset="-128"/>
              </a:rPr>
              <a:t>景品</a:t>
            </a:r>
          </a:p>
        </p:txBody>
      </p:sp>
      <p:sp>
        <p:nvSpPr>
          <p:cNvPr id="26" name="正方形/長方形 25">
            <a:extLst>
              <a:ext uri="{FF2B5EF4-FFF2-40B4-BE49-F238E27FC236}">
                <a16:creationId xmlns:a16="http://schemas.microsoft.com/office/drawing/2014/main" id="{8013AD67-212C-3AA4-25E7-AAF2F931C4BF}"/>
              </a:ext>
            </a:extLst>
          </p:cNvPr>
          <p:cNvSpPr/>
          <p:nvPr userDrawn="1"/>
        </p:nvSpPr>
        <p:spPr>
          <a:xfrm>
            <a:off x="804073" y="1881747"/>
            <a:ext cx="2497832" cy="432000"/>
          </a:xfrm>
          <a:prstGeom prst="rect">
            <a:avLst/>
          </a:prstGeom>
          <a:solidFill>
            <a:srgbClr val="F6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mn-ea"/>
              </a:rPr>
              <a:t>応募条件</a:t>
            </a:r>
          </a:p>
        </p:txBody>
      </p:sp>
      <p:sp>
        <p:nvSpPr>
          <p:cNvPr id="27" name="四角形: 角を丸くする 26">
            <a:extLst>
              <a:ext uri="{FF2B5EF4-FFF2-40B4-BE49-F238E27FC236}">
                <a16:creationId xmlns:a16="http://schemas.microsoft.com/office/drawing/2014/main" id="{6A2EAECD-62EB-61D8-DB02-1373A8E04FAC}"/>
              </a:ext>
            </a:extLst>
          </p:cNvPr>
          <p:cNvSpPr/>
          <p:nvPr userDrawn="1"/>
        </p:nvSpPr>
        <p:spPr>
          <a:xfrm>
            <a:off x="2144486" y="222701"/>
            <a:ext cx="5617028" cy="658019"/>
          </a:xfrm>
          <a:prstGeom prst="roundRect">
            <a:avLst>
              <a:gd name="adj" fmla="val 50000"/>
            </a:avLst>
          </a:prstGeom>
          <a:solidFill>
            <a:srgbClr val="E2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C143F5F4-DD91-AF48-10A1-A92E1A8C44E4}"/>
              </a:ext>
            </a:extLst>
          </p:cNvPr>
          <p:cNvSpPr>
            <a:spLocks noGrp="1"/>
          </p:cNvSpPr>
          <p:nvPr>
            <p:ph type="sldNum" sz="quarter" idx="12"/>
          </p:nvPr>
        </p:nvSpPr>
        <p:spPr>
          <a:xfrm>
            <a:off x="7443611" y="6306944"/>
            <a:ext cx="2228850" cy="365125"/>
          </a:xfrm>
        </p:spPr>
        <p:txBody>
          <a:bodyPr/>
          <a:lstStyle/>
          <a:p>
            <a:fld id="{DDC6A48A-ABBF-46E0-AEAB-B9EA57E10E0E}" type="slidenum">
              <a:rPr kumimoji="1" lang="ja-JP" altLang="en-US" smtClean="0"/>
              <a:t>‹#›</a:t>
            </a:fld>
            <a:endParaRPr kumimoji="1" lang="ja-JP" altLang="en-US"/>
          </a:p>
        </p:txBody>
      </p:sp>
      <p:sp>
        <p:nvSpPr>
          <p:cNvPr id="3" name="テキスト ボックス 43">
            <a:extLst>
              <a:ext uri="{FF2B5EF4-FFF2-40B4-BE49-F238E27FC236}">
                <a16:creationId xmlns:a16="http://schemas.microsoft.com/office/drawing/2014/main" id="{27C439A4-55C1-0AAC-05A0-602DA2A2C94C}"/>
              </a:ext>
            </a:extLst>
          </p:cNvPr>
          <p:cNvSpPr txBox="1"/>
          <p:nvPr userDrawn="1"/>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9130205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まっさら">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68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401897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23489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415387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129593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C7AD4C5-7F4F-AF6F-54AA-855AE7765F1E}"/>
              </a:ext>
            </a:extLst>
          </p:cNvPr>
          <p:cNvSpPr/>
          <p:nvPr userDrawn="1"/>
        </p:nvSpPr>
        <p:spPr>
          <a:xfrm>
            <a:off x="0" y="0"/>
            <a:ext cx="9906000" cy="1269996"/>
          </a:xfrm>
          <a:prstGeom prst="rect">
            <a:avLst/>
          </a:prstGeom>
          <a:solidFill>
            <a:srgbClr val="E2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81038" y="365128"/>
            <a:ext cx="8543925" cy="768348"/>
          </a:xfrm>
        </p:spPr>
        <p:txBody>
          <a:bodyPr>
            <a:normAutofit/>
          </a:bodyPr>
          <a:lstStyle>
            <a:lvl1pPr algn="ctr">
              <a:defRPr sz="2800">
                <a:solidFill>
                  <a:schemeClr val="bg1"/>
                </a:solidFill>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280541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201347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41984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4D1142-7CEA-4F59-8BEA-F4E8CE2547EB}"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301884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D1142-7CEA-4F59-8BEA-F4E8CE2547EB}" type="datetimeFigureOut">
              <a:rPr kumimoji="1" lang="ja-JP" altLang="en-US" smtClean="0"/>
              <a:t>2024/3/6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63C81-6A8B-4130-AE44-20D51A2D5E39}" type="slidenum">
              <a:rPr kumimoji="1" lang="ja-JP" altLang="en-US" smtClean="0"/>
              <a:t>‹#›</a:t>
            </a:fld>
            <a:endParaRPr kumimoji="1" lang="ja-JP" altLang="en-US"/>
          </a:p>
        </p:txBody>
      </p:sp>
    </p:spTree>
    <p:extLst>
      <p:ext uri="{BB962C8B-B14F-4D97-AF65-F5344CB8AC3E}">
        <p14:creationId xmlns:p14="http://schemas.microsoft.com/office/powerpoint/2010/main" val="2353325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microsoft.com/office/2018/10/relationships/comments" Target="../comments/modernComment_18B_6F07E48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56A_61322691.xml"/><Relationship Id="rId7" Type="http://schemas.openxmlformats.org/officeDocument/2006/relationships/image" Target="../media/image11.sv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hyperlink" Target="https://cam-saku.com/" TargetMode="External"/><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microsoft.com/office/2018/10/relationships/comments" Target="../comments/modernComment_190_EB5AF33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4AF_2456B7EF.xml"/><Relationship Id="rId1" Type="http://schemas.openxmlformats.org/officeDocument/2006/relationships/slideLayout" Target="../slideLayouts/slideLayout13.xml"/><Relationship Id="rId4" Type="http://schemas.openxmlformats.org/officeDocument/2006/relationships/hyperlink" Target="https://cam-saku.com/" TargetMode="External"/></Relationships>
</file>

<file path=ppt/slides/_rels/slide14.xml.rels><?xml version="1.0" encoding="UTF-8" standalone="yes"?>
<Relationships xmlns="http://schemas.openxmlformats.org/package/2006/relationships"><Relationship Id="rId2" Type="http://schemas.microsoft.com/office/2018/10/relationships/comments" Target="../comments/modernComment_192_63B3F6B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569_CC0CAB85.xm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cam-saku.com/"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microsoft.com/office/2018/10/relationships/comments" Target="../comments/modernComment_191_FE4810B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hyperlink" Target="https://cam-saku.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4AC_BA07069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hyperlink" Target="https://cam-saku.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06_429204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cam-saku.com/" TargetMode="External"/><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cam-saku.com/" TargetMode="External"/><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campaign-jimukyoku.com/" TargetMode="External"/><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jpg"/><Relationship Id="rId3" Type="http://schemas.openxmlformats.org/officeDocument/2006/relationships/hyperlink" Target="https://cam-saku.com/" TargetMode="External"/><Relationship Id="rId7" Type="http://schemas.openxmlformats.org/officeDocument/2006/relationships/hyperlink" Target="https://campaign-jimukyoku.com/landingpage/#selep" TargetMode="External"/><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hyperlink" Target="https://line-madoguchi.com/l-coupon/" TargetMode="External"/><Relationship Id="rId5" Type="http://schemas.openxmlformats.org/officeDocument/2006/relationships/hyperlink" Target="https://campaign-jimukyoku.com/crsupporter/" TargetMode="External"/><Relationship Id="rId10" Type="http://schemas.openxmlformats.org/officeDocument/2006/relationships/hyperlink" Target="https://www.paldia.co.jp/urutora/" TargetMode="External"/><Relationship Id="rId4" Type="http://schemas.openxmlformats.org/officeDocument/2006/relationships/image" Target="../media/image31.png"/><Relationship Id="rId9" Type="http://schemas.openxmlformats.org/officeDocument/2006/relationships/hyperlink" Target="https://novelty-original.com/cho-toku_navi/index.html" TargetMode="External"/><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hyperlink" Target="https://campaign-jimukyoku.com/archives/useful-tips/" TargetMode="External"/><Relationship Id="rId12" Type="http://schemas.openxmlformats.org/officeDocument/2006/relationships/hyperlink" Target="https://campaign-jimukyoku.com/archives/useful-tips/41inquiry" TargetMode="External"/><Relationship Id="rId2" Type="http://schemas.openxmlformats.org/officeDocument/2006/relationships/hyperlink" Target="https://campaign-jimukyoku.com/archives/8430" TargetMode="External"/><Relationship Id="rId1" Type="http://schemas.openxmlformats.org/officeDocument/2006/relationships/slideLayout" Target="../slideLayouts/slideLayout14.xml"/><Relationship Id="rId6" Type="http://schemas.openxmlformats.org/officeDocument/2006/relationships/hyperlink" Target="https://campaign-jimukyoku.com/blog" TargetMode="External"/><Relationship Id="rId11" Type="http://schemas.openxmlformats.org/officeDocument/2006/relationships/image" Target="../media/image41.jpg"/><Relationship Id="rId5" Type="http://schemas.openxmlformats.org/officeDocument/2006/relationships/image" Target="../media/image38.png"/><Relationship Id="rId10" Type="http://schemas.openxmlformats.org/officeDocument/2006/relationships/hyperlink" Target="https://campaign-jimukyoku.com/archives/useful-tips/30inquiry" TargetMode="External"/><Relationship Id="rId4" Type="http://schemas.openxmlformats.org/officeDocument/2006/relationships/hyperlink" Target="https://campaign-jimukyoku.com/archives/8641" TargetMode="External"/><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www.paldia.co.jp/contact" TargetMode="External"/><Relationship Id="rId4" Type="http://schemas.openxmlformats.org/officeDocument/2006/relationships/hyperlink" Target="https://www.paldia.co.jp/"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35_9416D1A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09_21AA9E5B.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3_43C178CA.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microsoft.com/office/2018/10/relationships/comments" Target="../comments/modernComment_18A_ECA8DACD.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6_4871683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D2C7"/>
        </a:solidFill>
        <a:effectLst/>
      </p:bgPr>
    </p:bg>
    <p:spTree>
      <p:nvGrpSpPr>
        <p:cNvPr id="1" name="">
          <a:extLst>
            <a:ext uri="{FF2B5EF4-FFF2-40B4-BE49-F238E27FC236}">
              <a16:creationId xmlns:a16="http://schemas.microsoft.com/office/drawing/2014/main" id="{34C31BE2-D7C1-771A-B457-CE81221D1981}"/>
            </a:ext>
          </a:extLst>
        </p:cNvPr>
        <p:cNvGrpSpPr/>
        <p:nvPr/>
      </p:nvGrpSpPr>
      <p:grpSpPr>
        <a:xfrm>
          <a:off x="0" y="0"/>
          <a:ext cx="0" cy="0"/>
          <a:chOff x="0" y="0"/>
          <a:chExt cx="0" cy="0"/>
        </a:xfrm>
      </p:grpSpPr>
      <p:sp>
        <p:nvSpPr>
          <p:cNvPr id="2" name="二等辺三角形 1">
            <a:extLst>
              <a:ext uri="{FF2B5EF4-FFF2-40B4-BE49-F238E27FC236}">
                <a16:creationId xmlns:a16="http://schemas.microsoft.com/office/drawing/2014/main" id="{6E794732-4A98-2BCD-BDDA-E84BE74A00B8}"/>
              </a:ext>
            </a:extLst>
          </p:cNvPr>
          <p:cNvSpPr/>
          <p:nvPr/>
        </p:nvSpPr>
        <p:spPr>
          <a:xfrm rot="19530128">
            <a:off x="-3039376" y="-2850570"/>
            <a:ext cx="13967316" cy="6309890"/>
          </a:xfrm>
          <a:prstGeom prst="triangle">
            <a:avLst>
              <a:gd name="adj" fmla="val 31882"/>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3AB8932C-C86E-C817-2C33-DB56983F9ABB}"/>
              </a:ext>
            </a:extLst>
          </p:cNvPr>
          <p:cNvCxnSpPr>
            <a:cxnSpLocks/>
          </p:cNvCxnSpPr>
          <p:nvPr/>
        </p:nvCxnSpPr>
        <p:spPr>
          <a:xfrm>
            <a:off x="71119" y="-130541"/>
            <a:ext cx="0" cy="7119082"/>
          </a:xfrm>
          <a:prstGeom prst="line">
            <a:avLst/>
          </a:prstGeom>
          <a:ln w="152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6F106DD-8344-FD8D-2268-077B6391A7ED}"/>
              </a:ext>
            </a:extLst>
          </p:cNvPr>
          <p:cNvCxnSpPr>
            <a:cxnSpLocks/>
          </p:cNvCxnSpPr>
          <p:nvPr/>
        </p:nvCxnSpPr>
        <p:spPr>
          <a:xfrm flipV="1">
            <a:off x="-300942" y="6793654"/>
            <a:ext cx="10333942" cy="6474"/>
          </a:xfrm>
          <a:prstGeom prst="line">
            <a:avLst/>
          </a:prstGeom>
          <a:ln w="152400">
            <a:solidFill>
              <a:srgbClr val="E25A4E"/>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2EDE189-0D52-1743-E8F0-1C7BBED5BCFD}"/>
              </a:ext>
            </a:extLst>
          </p:cNvPr>
          <p:cNvCxnSpPr>
            <a:cxnSpLocks/>
          </p:cNvCxnSpPr>
          <p:nvPr/>
        </p:nvCxnSpPr>
        <p:spPr>
          <a:xfrm>
            <a:off x="9834880" y="-130541"/>
            <a:ext cx="0" cy="7119082"/>
          </a:xfrm>
          <a:prstGeom prst="line">
            <a:avLst/>
          </a:prstGeom>
          <a:ln w="152400">
            <a:solidFill>
              <a:srgbClr val="E25A4E"/>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4416994-0E3D-BA0E-4665-19FEF0423373}"/>
              </a:ext>
            </a:extLst>
          </p:cNvPr>
          <p:cNvCxnSpPr>
            <a:cxnSpLocks/>
          </p:cNvCxnSpPr>
          <p:nvPr/>
        </p:nvCxnSpPr>
        <p:spPr>
          <a:xfrm>
            <a:off x="-428263" y="57872"/>
            <a:ext cx="10880202" cy="0"/>
          </a:xfrm>
          <a:prstGeom prst="line">
            <a:avLst/>
          </a:prstGeom>
          <a:ln w="152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0EBC14C-261B-6271-AEB3-BD236B25399D}"/>
              </a:ext>
            </a:extLst>
          </p:cNvPr>
          <p:cNvCxnSpPr>
            <a:cxnSpLocks/>
          </p:cNvCxnSpPr>
          <p:nvPr/>
        </p:nvCxnSpPr>
        <p:spPr>
          <a:xfrm>
            <a:off x="2974694" y="138896"/>
            <a:ext cx="0" cy="778371"/>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26A9E14-F2B5-7112-4C6D-B5095C138EB9}"/>
              </a:ext>
            </a:extLst>
          </p:cNvPr>
          <p:cNvCxnSpPr>
            <a:cxnSpLocks/>
          </p:cNvCxnSpPr>
          <p:nvPr/>
        </p:nvCxnSpPr>
        <p:spPr>
          <a:xfrm>
            <a:off x="6854141" y="138896"/>
            <a:ext cx="0" cy="778371"/>
          </a:xfrm>
          <a:prstGeom prst="line">
            <a:avLst/>
          </a:prstGeom>
          <a:ln w="1143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39B04F78-61FE-C741-2D80-03F31AF3502C}"/>
              </a:ext>
            </a:extLst>
          </p:cNvPr>
          <p:cNvGrpSpPr/>
          <p:nvPr/>
        </p:nvGrpSpPr>
        <p:grpSpPr>
          <a:xfrm>
            <a:off x="919480" y="917267"/>
            <a:ext cx="8067041" cy="5023467"/>
            <a:chOff x="919480" y="758439"/>
            <a:chExt cx="8067041" cy="5023467"/>
          </a:xfrm>
        </p:grpSpPr>
        <p:grpSp>
          <p:nvGrpSpPr>
            <p:cNvPr id="53" name="グループ化 52">
              <a:extLst>
                <a:ext uri="{FF2B5EF4-FFF2-40B4-BE49-F238E27FC236}">
                  <a16:creationId xmlns:a16="http://schemas.microsoft.com/office/drawing/2014/main" id="{0C241905-4DEB-99C6-FA29-90D668274820}"/>
                </a:ext>
              </a:extLst>
            </p:cNvPr>
            <p:cNvGrpSpPr/>
            <p:nvPr/>
          </p:nvGrpSpPr>
          <p:grpSpPr>
            <a:xfrm>
              <a:off x="919480" y="758439"/>
              <a:ext cx="8067041" cy="5023467"/>
              <a:chOff x="919480" y="561670"/>
              <a:chExt cx="8067041" cy="5023467"/>
            </a:xfrm>
          </p:grpSpPr>
          <p:sp>
            <p:nvSpPr>
              <p:cNvPr id="37" name="四角形: 角を丸くする 36">
                <a:extLst>
                  <a:ext uri="{FF2B5EF4-FFF2-40B4-BE49-F238E27FC236}">
                    <a16:creationId xmlns:a16="http://schemas.microsoft.com/office/drawing/2014/main" id="{A6D90CDF-2C15-15C4-095F-F530DFB58172}"/>
                  </a:ext>
                </a:extLst>
              </p:cNvPr>
              <p:cNvSpPr/>
              <p:nvPr/>
            </p:nvSpPr>
            <p:spPr>
              <a:xfrm>
                <a:off x="919481" y="1176395"/>
                <a:ext cx="8067040" cy="4408742"/>
              </a:xfrm>
              <a:prstGeom prst="roundRect">
                <a:avLst>
                  <a:gd name="adj" fmla="val 425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endParaRPr>
              </a:p>
            </p:txBody>
          </p:sp>
          <p:sp>
            <p:nvSpPr>
              <p:cNvPr id="38" name="四角形: 角を丸くする 37">
                <a:extLst>
                  <a:ext uri="{FF2B5EF4-FFF2-40B4-BE49-F238E27FC236}">
                    <a16:creationId xmlns:a16="http://schemas.microsoft.com/office/drawing/2014/main" id="{A06181A0-022A-D51B-4B75-200700143D70}"/>
                  </a:ext>
                </a:extLst>
              </p:cNvPr>
              <p:cNvSpPr/>
              <p:nvPr/>
            </p:nvSpPr>
            <p:spPr>
              <a:xfrm>
                <a:off x="919480" y="561670"/>
                <a:ext cx="8067040" cy="1088042"/>
              </a:xfrm>
              <a:prstGeom prst="roundRect">
                <a:avLst>
                  <a:gd name="adj" fmla="val 4258"/>
                </a:avLst>
              </a:prstGeom>
              <a:solidFill>
                <a:srgbClr val="E25A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latin typeface="Noto Sans JP ExtraBold" panose="020B0200000000000000" pitchFamily="50" charset="-128"/>
                    <a:ea typeface="Noto Sans JP ExtraBold" panose="020B0200000000000000" pitchFamily="50" charset="-128"/>
                  </a:rPr>
                  <a:t>10</a:t>
                </a:r>
                <a:r>
                  <a:rPr kumimoji="1" lang="ja-JP" altLang="en-US" sz="2800" dirty="0">
                    <a:latin typeface="Noto Sans JP ExtraBold" panose="020B0200000000000000" pitchFamily="50" charset="-128"/>
                    <a:ea typeface="Noto Sans JP ExtraBold" panose="020B0200000000000000" pitchFamily="50" charset="-128"/>
                  </a:rPr>
                  <a:t>代</a:t>
                </a:r>
                <a:r>
                  <a:rPr kumimoji="1" lang="en-US" altLang="ja-JP" sz="3600" dirty="0">
                    <a:latin typeface="Noto Sans JP ExtraBold" panose="020B0200000000000000" pitchFamily="50" charset="-128"/>
                    <a:ea typeface="Noto Sans JP ExtraBold" panose="020B0200000000000000" pitchFamily="50" charset="-128"/>
                  </a:rPr>
                  <a:t>~</a:t>
                </a:r>
                <a:r>
                  <a:rPr kumimoji="1" lang="en-US" altLang="ja-JP" sz="4000" dirty="0">
                    <a:latin typeface="Noto Sans JP ExtraBold" panose="020B0200000000000000" pitchFamily="50" charset="-128"/>
                    <a:ea typeface="Noto Sans JP ExtraBold" panose="020B0200000000000000" pitchFamily="50" charset="-128"/>
                  </a:rPr>
                  <a:t>70</a:t>
                </a:r>
                <a:r>
                  <a:rPr kumimoji="1" lang="ja-JP" altLang="en-US" sz="2800" dirty="0">
                    <a:latin typeface="Noto Sans JP ExtraBold" panose="020B0200000000000000" pitchFamily="50" charset="-128"/>
                    <a:ea typeface="Noto Sans JP ExtraBold" panose="020B0200000000000000" pitchFamily="50" charset="-128"/>
                  </a:rPr>
                  <a:t>代の</a:t>
                </a:r>
                <a:r>
                  <a:rPr kumimoji="1" lang="ja-JP" altLang="en-US" sz="4000" dirty="0">
                    <a:latin typeface="Noto Sans JP ExtraBold" panose="020B0200000000000000" pitchFamily="50" charset="-128"/>
                    <a:ea typeface="Noto Sans JP ExtraBold" panose="020B0200000000000000" pitchFamily="50" charset="-128"/>
                  </a:rPr>
                  <a:t>男女</a:t>
                </a:r>
                <a:r>
                  <a:rPr kumimoji="1" lang="en-US" altLang="ja-JP" sz="4800" dirty="0">
                    <a:solidFill>
                      <a:srgbClr val="FFFF00"/>
                    </a:solidFill>
                    <a:latin typeface="Noto Sans JP ExtraBold" panose="020B0200000000000000" pitchFamily="50" charset="-128"/>
                    <a:ea typeface="Noto Sans JP ExtraBold" panose="020B0200000000000000" pitchFamily="50" charset="-128"/>
                  </a:rPr>
                  <a:t>720</a:t>
                </a:r>
                <a:r>
                  <a:rPr kumimoji="1" lang="ja-JP" altLang="en-US" sz="3600" dirty="0">
                    <a:latin typeface="Noto Sans JP ExtraBold" panose="020B0200000000000000" pitchFamily="50" charset="-128"/>
                    <a:ea typeface="Noto Sans JP ExtraBold" panose="020B0200000000000000" pitchFamily="50" charset="-128"/>
                  </a:rPr>
                  <a:t>名</a:t>
                </a:r>
                <a:r>
                  <a:rPr kumimoji="1" lang="ja-JP" altLang="en-US" sz="2800" dirty="0">
                    <a:latin typeface="Noto Sans JP ExtraBold" panose="020B0200000000000000" pitchFamily="50" charset="-128"/>
                    <a:ea typeface="Noto Sans JP ExtraBold" panose="020B0200000000000000" pitchFamily="50" charset="-128"/>
                  </a:rPr>
                  <a:t>に</a:t>
                </a:r>
                <a:r>
                  <a:rPr kumimoji="1" lang="ja-JP" altLang="en-US" sz="3600" dirty="0">
                    <a:latin typeface="Noto Sans JP ExtraBold" panose="020B0200000000000000" pitchFamily="50" charset="-128"/>
                    <a:ea typeface="Noto Sans JP ExtraBold" panose="020B0200000000000000" pitchFamily="50" charset="-128"/>
                  </a:rPr>
                  <a:t>調査！</a:t>
                </a:r>
              </a:p>
            </p:txBody>
          </p:sp>
          <p:sp>
            <p:nvSpPr>
              <p:cNvPr id="51" name="正方形/長方形 50">
                <a:extLst>
                  <a:ext uri="{FF2B5EF4-FFF2-40B4-BE49-F238E27FC236}">
                    <a16:creationId xmlns:a16="http://schemas.microsoft.com/office/drawing/2014/main" id="{E883B60F-BBDA-0715-FE93-20C3822E6852}"/>
                  </a:ext>
                </a:extLst>
              </p:cNvPr>
              <p:cNvSpPr/>
              <p:nvPr/>
            </p:nvSpPr>
            <p:spPr>
              <a:xfrm>
                <a:off x="1516278" y="1886940"/>
                <a:ext cx="3134655" cy="950744"/>
              </a:xfrm>
              <a:prstGeom prst="rect">
                <a:avLst/>
              </a:prstGeom>
              <a:solidFill>
                <a:srgbClr val="D9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E88E087-749E-E01F-A11D-8124A8A08618}"/>
                  </a:ext>
                </a:extLst>
              </p:cNvPr>
              <p:cNvSpPr txBox="1"/>
              <p:nvPr/>
            </p:nvSpPr>
            <p:spPr>
              <a:xfrm>
                <a:off x="1464195" y="1817489"/>
                <a:ext cx="7064755" cy="2787623"/>
              </a:xfrm>
              <a:prstGeom prst="rect">
                <a:avLst/>
              </a:prstGeom>
              <a:noFill/>
            </p:spPr>
            <p:txBody>
              <a:bodyPr wrap="none" rtlCol="0">
                <a:spAutoFit/>
              </a:bodyPr>
              <a:lstStyle/>
              <a:p>
                <a:pPr algn="ctr">
                  <a:lnSpc>
                    <a:spcPct val="120000"/>
                  </a:lnSpc>
                </a:pPr>
                <a:r>
                  <a:rPr kumimoji="1" lang="ja-JP" altLang="en-US" sz="5400" spc="300" dirty="0">
                    <a:solidFill>
                      <a:srgbClr val="0092AC"/>
                    </a:solidFill>
                    <a:latin typeface="Noto Sans JP ExtraBold" panose="020B0200000000000000" pitchFamily="50" charset="-128"/>
                    <a:ea typeface="Noto Sans JP ExtraBold" panose="020B0200000000000000" pitchFamily="50" charset="-128"/>
                  </a:rPr>
                  <a:t>性年代別 </a:t>
                </a:r>
                <a:r>
                  <a:rPr kumimoji="1" lang="ja-JP" altLang="en-US" sz="3600" spc="600" dirty="0">
                    <a:solidFill>
                      <a:schemeClr val="tx1">
                        <a:lumMod val="95000"/>
                        <a:lumOff val="5000"/>
                      </a:schemeClr>
                    </a:solidFill>
                    <a:latin typeface="Noto Sans JP ExtraBold" panose="020B0200000000000000" pitchFamily="50" charset="-128"/>
                    <a:ea typeface="Noto Sans JP ExtraBold" panose="020B0200000000000000" pitchFamily="50" charset="-128"/>
                  </a:rPr>
                  <a:t>の</a:t>
                </a:r>
                <a:r>
                  <a:rPr kumimoji="1" lang="ja-JP" altLang="en-US" sz="4800" spc="300" dirty="0">
                    <a:solidFill>
                      <a:srgbClr val="E25A4E"/>
                    </a:solidFill>
                    <a:latin typeface="Noto Sans JP ExtraBold" panose="020B0200000000000000" pitchFamily="50" charset="-128"/>
                    <a:ea typeface="Noto Sans JP ExtraBold" panose="020B0200000000000000" pitchFamily="50" charset="-128"/>
                  </a:rPr>
                  <a:t>応募状況</a:t>
                </a:r>
                <a:r>
                  <a:rPr kumimoji="1" lang="ja-JP" altLang="en-US"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と</a:t>
                </a:r>
                <a:endParaRPr kumimoji="1" lang="en-US" altLang="ja-JP" sz="4400" spc="300" dirty="0">
                  <a:solidFill>
                    <a:schemeClr val="tx1">
                      <a:lumMod val="95000"/>
                      <a:lumOff val="5000"/>
                    </a:schemeClr>
                  </a:solidFill>
                  <a:latin typeface="Noto Sans JP ExtraBold" panose="020B0200000000000000" pitchFamily="50" charset="-128"/>
                  <a:ea typeface="Noto Sans JP ExtraBold" panose="020B0200000000000000" pitchFamily="50" charset="-128"/>
                </a:endParaRPr>
              </a:p>
              <a:p>
                <a:pPr algn="ctr">
                  <a:lnSpc>
                    <a:spcPct val="120000"/>
                  </a:lnSpc>
                </a:pPr>
                <a:r>
                  <a:rPr kumimoji="1" lang="en-US" altLang="ja-JP" sz="4800" spc="300" dirty="0">
                    <a:solidFill>
                      <a:srgbClr val="E25A4E"/>
                    </a:solidFill>
                    <a:latin typeface="Noto Sans JP ExtraBold" panose="020B0200000000000000" pitchFamily="50" charset="-128"/>
                    <a:ea typeface="Noto Sans JP ExtraBold" panose="020B0200000000000000" pitchFamily="50" charset="-128"/>
                  </a:rPr>
                  <a:t>SNS</a:t>
                </a:r>
                <a:r>
                  <a:rPr kumimoji="1" lang="ja-JP" altLang="en-US"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を</a:t>
                </a:r>
                <a:r>
                  <a:rPr kumimoji="1" lang="ja-JP" altLang="en-US" sz="44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活用</a:t>
                </a:r>
                <a:r>
                  <a:rPr kumimoji="1" lang="ja-JP" altLang="en-US"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した</a:t>
                </a:r>
                <a:endParaRPr kumimoji="1" lang="en-US" altLang="ja-JP"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endParaRPr>
              </a:p>
              <a:p>
                <a:pPr algn="ctr">
                  <a:lnSpc>
                    <a:spcPct val="120000"/>
                  </a:lnSpc>
                </a:pPr>
                <a:r>
                  <a:rPr kumimoji="1" lang="ja-JP" altLang="en-US" sz="44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有効</a:t>
                </a:r>
                <a:r>
                  <a:rPr kumimoji="1" lang="ja-JP" altLang="en-US"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な</a:t>
                </a:r>
                <a:r>
                  <a:rPr kumimoji="1" lang="ja-JP" altLang="en-US" sz="4800" spc="-300" dirty="0">
                    <a:solidFill>
                      <a:srgbClr val="E25A4E"/>
                    </a:solidFill>
                    <a:latin typeface="Noto Sans JP ExtraBold" panose="020B0200000000000000" pitchFamily="50" charset="-128"/>
                    <a:ea typeface="Noto Sans JP ExtraBold" panose="020B0200000000000000" pitchFamily="50" charset="-128"/>
                  </a:rPr>
                  <a:t>キ</a:t>
                </a:r>
                <a:r>
                  <a:rPr kumimoji="1" lang="ja-JP" altLang="en-US" sz="4400" spc="-150" dirty="0">
                    <a:solidFill>
                      <a:srgbClr val="E25A4E"/>
                    </a:solidFill>
                    <a:latin typeface="Noto Sans JP ExtraBold" panose="020B0200000000000000" pitchFamily="50" charset="-128"/>
                    <a:ea typeface="Noto Sans JP ExtraBold" panose="020B0200000000000000" pitchFamily="50" charset="-128"/>
                  </a:rPr>
                  <a:t>ャ</a:t>
                </a:r>
                <a:r>
                  <a:rPr kumimoji="1" lang="ja-JP" altLang="en-US" sz="4800" spc="300" dirty="0">
                    <a:solidFill>
                      <a:srgbClr val="E25A4E"/>
                    </a:solidFill>
                    <a:latin typeface="Noto Sans JP ExtraBold" panose="020B0200000000000000" pitchFamily="50" charset="-128"/>
                    <a:ea typeface="Noto Sans JP ExtraBold" panose="020B0200000000000000" pitchFamily="50" charset="-128"/>
                  </a:rPr>
                  <a:t>ンペ</a:t>
                </a:r>
                <a:r>
                  <a:rPr kumimoji="1" lang="ja-JP" altLang="en-US" sz="4000" spc="300" dirty="0">
                    <a:solidFill>
                      <a:srgbClr val="E25A4E"/>
                    </a:solidFill>
                    <a:latin typeface="Noto Sans JP ExtraBold" panose="020B0200000000000000" pitchFamily="50" charset="-128"/>
                    <a:ea typeface="Noto Sans JP ExtraBold" panose="020B0200000000000000" pitchFamily="50" charset="-128"/>
                  </a:rPr>
                  <a:t>ー</a:t>
                </a:r>
                <a:r>
                  <a:rPr kumimoji="1" lang="ja-JP" altLang="en-US" sz="4800" spc="300" dirty="0">
                    <a:solidFill>
                      <a:srgbClr val="E25A4E"/>
                    </a:solidFill>
                    <a:latin typeface="Noto Sans JP ExtraBold" panose="020B0200000000000000" pitchFamily="50" charset="-128"/>
                    <a:ea typeface="Noto Sans JP ExtraBold" panose="020B0200000000000000" pitchFamily="50" charset="-128"/>
                  </a:rPr>
                  <a:t>ン</a:t>
                </a:r>
                <a:r>
                  <a:rPr kumimoji="1" lang="ja-JP" altLang="en-US" sz="3600" spc="300" dirty="0">
                    <a:solidFill>
                      <a:schemeClr val="tx1">
                        <a:lumMod val="95000"/>
                        <a:lumOff val="5000"/>
                      </a:schemeClr>
                    </a:solidFill>
                    <a:latin typeface="Noto Sans JP ExtraBold" panose="020B0200000000000000" pitchFamily="50" charset="-128"/>
                    <a:ea typeface="Noto Sans JP ExtraBold" panose="020B0200000000000000" pitchFamily="50" charset="-128"/>
                  </a:rPr>
                  <a:t>は　</a:t>
                </a:r>
                <a:endParaRPr kumimoji="1" lang="ja-JP" altLang="en-US" sz="4400" spc="300" dirty="0">
                  <a:solidFill>
                    <a:schemeClr val="tx1">
                      <a:lumMod val="95000"/>
                      <a:lumOff val="5000"/>
                    </a:schemeClr>
                  </a:solidFill>
                  <a:latin typeface="Noto Sans JP ExtraBold" panose="020B0200000000000000" pitchFamily="50" charset="-128"/>
                  <a:ea typeface="Noto Sans JP ExtraBold" panose="020B0200000000000000" pitchFamily="50" charset="-128"/>
                </a:endParaRPr>
              </a:p>
            </p:txBody>
          </p:sp>
          <p:pic>
            <p:nvPicPr>
              <p:cNvPr id="48" name="図 47" descr="アイコン&#10;&#10;自動的に生成された説明">
                <a:extLst>
                  <a:ext uri="{FF2B5EF4-FFF2-40B4-BE49-F238E27FC236}">
                    <a16:creationId xmlns:a16="http://schemas.microsoft.com/office/drawing/2014/main" id="{E67EBC71-16E4-F176-8215-6AFC748A2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9461">
                <a:off x="7489711" y="3311485"/>
                <a:ext cx="1461317" cy="1095303"/>
              </a:xfrm>
              <a:prstGeom prst="rect">
                <a:avLst/>
              </a:prstGeom>
            </p:spPr>
          </p:pic>
        </p:grpSp>
        <p:pic>
          <p:nvPicPr>
            <p:cNvPr id="44" name="図 43" descr="ロゴ, アイコン&#10;&#10;自動的に生成された説明">
              <a:extLst>
                <a:ext uri="{FF2B5EF4-FFF2-40B4-BE49-F238E27FC236}">
                  <a16:creationId xmlns:a16="http://schemas.microsoft.com/office/drawing/2014/main" id="{4833295B-E296-2B62-CB3F-311097671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687" y="4870912"/>
              <a:ext cx="673364" cy="673364"/>
            </a:xfrm>
            <a:prstGeom prst="rect">
              <a:avLst/>
            </a:prstGeom>
          </p:spPr>
        </p:pic>
        <p:sp>
          <p:nvSpPr>
            <p:cNvPr id="50" name="テキスト ボックス 49">
              <a:extLst>
                <a:ext uri="{FF2B5EF4-FFF2-40B4-BE49-F238E27FC236}">
                  <a16:creationId xmlns:a16="http://schemas.microsoft.com/office/drawing/2014/main" id="{6B8EB486-AB2A-7C40-85E7-46E6ADBABC51}"/>
                </a:ext>
              </a:extLst>
            </p:cNvPr>
            <p:cNvSpPr txBox="1"/>
            <p:nvPr/>
          </p:nvSpPr>
          <p:spPr>
            <a:xfrm>
              <a:off x="2612272" y="5019271"/>
              <a:ext cx="5301451" cy="415498"/>
            </a:xfrm>
            <a:prstGeom prst="rect">
              <a:avLst/>
            </a:prstGeom>
            <a:noFill/>
          </p:spPr>
          <p:txBody>
            <a:bodyPr wrap="none" rtlCol="0">
              <a:spAutoFit/>
            </a:bodyPr>
            <a:lstStyle/>
            <a:p>
              <a:r>
                <a:rPr kumimoji="1" lang="ja-JP" altLang="en-US" sz="2100" dirty="0">
                  <a:latin typeface="Noto Sans JP SemiBold" panose="020B0200000000000000" pitchFamily="50" charset="-128"/>
                  <a:ea typeface="Noto Sans JP SemiBold" panose="020B0200000000000000" pitchFamily="50" charset="-128"/>
                </a:rPr>
                <a:t>世代別に見た景品魅力度ランキング付き！</a:t>
              </a:r>
            </a:p>
          </p:txBody>
        </p:sp>
      </p:grpSp>
      <p:pic>
        <p:nvPicPr>
          <p:cNvPr id="54" name="図 53" descr="スポーツゲーム, レゴ, 挿絵 が含まれている画像&#10;&#10;自動的に生成された説明">
            <a:extLst>
              <a:ext uri="{FF2B5EF4-FFF2-40B4-BE49-F238E27FC236}">
                <a16:creationId xmlns:a16="http://schemas.microsoft.com/office/drawing/2014/main" id="{D0D692BA-F134-18A9-7E24-253B36D42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904" y="3964844"/>
            <a:ext cx="1047681" cy="2563128"/>
          </a:xfrm>
          <a:prstGeom prst="rect">
            <a:avLst/>
          </a:prstGeom>
        </p:spPr>
      </p:pic>
      <p:pic>
        <p:nvPicPr>
          <p:cNvPr id="55" name="図 54" descr="レゴ, おもちゃ が含まれている画像&#10;&#10;自動的に生成された説明">
            <a:extLst>
              <a:ext uri="{FF2B5EF4-FFF2-40B4-BE49-F238E27FC236}">
                <a16:creationId xmlns:a16="http://schemas.microsoft.com/office/drawing/2014/main" id="{78C2C70B-5D46-E8FB-8D14-16CD13B2B5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1595" y="4013136"/>
            <a:ext cx="1528456" cy="2563128"/>
          </a:xfrm>
          <a:prstGeom prst="rect">
            <a:avLst/>
          </a:prstGeom>
        </p:spPr>
      </p:pic>
      <p:cxnSp>
        <p:nvCxnSpPr>
          <p:cNvPr id="60" name="直線コネクタ 59">
            <a:extLst>
              <a:ext uri="{FF2B5EF4-FFF2-40B4-BE49-F238E27FC236}">
                <a16:creationId xmlns:a16="http://schemas.microsoft.com/office/drawing/2014/main" id="{D5493698-E0C8-9678-90C6-2EDEF2A17F3C}"/>
              </a:ext>
            </a:extLst>
          </p:cNvPr>
          <p:cNvCxnSpPr/>
          <p:nvPr/>
        </p:nvCxnSpPr>
        <p:spPr>
          <a:xfrm>
            <a:off x="2723051" y="5605172"/>
            <a:ext cx="4893091" cy="0"/>
          </a:xfrm>
          <a:prstGeom prst="line">
            <a:avLst/>
          </a:prstGeom>
          <a:ln w="28575">
            <a:solidFill>
              <a:srgbClr val="E8001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E3E0-87BE-5BC0-3A85-AEEFE3EDFF2D}"/>
            </a:ext>
          </a:extLst>
        </p:cNvPr>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DD4E6288-A707-ABB9-DA5D-F0869F27B204}"/>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6B445413-4F9E-875E-0B28-BCB4F9D90D09}"/>
              </a:ext>
            </a:extLst>
          </p:cNvPr>
          <p:cNvSpPr>
            <a:spLocks noGrp="1"/>
          </p:cNvSpPr>
          <p:nvPr>
            <p:ph type="title"/>
          </p:nvPr>
        </p:nvSpPr>
        <p:spPr>
          <a:xfrm>
            <a:off x="681037" y="285040"/>
            <a:ext cx="8543925" cy="768348"/>
          </a:xfrm>
        </p:spPr>
        <p:txBody>
          <a:bodyPr>
            <a:normAutofit/>
          </a:bodyPr>
          <a:lstStyle/>
          <a:p>
            <a:pPr algn="ctr"/>
            <a:r>
              <a:rPr kumimoji="1" lang="ja-JP" altLang="en-US" sz="2800" dirty="0"/>
              <a:t>企業アカウントフォロー経験</a:t>
            </a:r>
          </a:p>
        </p:txBody>
      </p:sp>
      <p:graphicFrame>
        <p:nvGraphicFramePr>
          <p:cNvPr id="2" name="表 6">
            <a:extLst>
              <a:ext uri="{FF2B5EF4-FFF2-40B4-BE49-F238E27FC236}">
                <a16:creationId xmlns:a16="http://schemas.microsoft.com/office/drawing/2014/main" id="{229ED7DA-A57B-FC02-79EA-F563D237619B}"/>
              </a:ext>
            </a:extLst>
          </p:cNvPr>
          <p:cNvGraphicFramePr>
            <a:graphicFrameLocks noGrp="1"/>
          </p:cNvGraphicFramePr>
          <p:nvPr>
            <p:extLst>
              <p:ext uri="{D42A27DB-BD31-4B8C-83A1-F6EECF244321}">
                <p14:modId xmlns:p14="http://schemas.microsoft.com/office/powerpoint/2010/main" val="564340341"/>
              </p:ext>
            </p:extLst>
          </p:nvPr>
        </p:nvGraphicFramePr>
        <p:xfrm>
          <a:off x="1080293" y="1897462"/>
          <a:ext cx="7745413" cy="2788095"/>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473599">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フォロー経験がある媒体</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720)</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mn-ea"/>
                        </a:rPr>
                        <a:t>多い性年代</a:t>
                      </a: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LINE</a:t>
                      </a: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318</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44.2</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 </a:t>
                      </a:r>
                      <a:r>
                        <a:rPr kumimoji="1" lang="en-US" altLang="ja-JP" sz="1200" b="1" dirty="0">
                          <a:solidFill>
                            <a:schemeClr val="tx1"/>
                          </a:solidFill>
                          <a:latin typeface="游ゴシック" panose="020B0400000000000000" pitchFamily="50" charset="-128"/>
                          <a:ea typeface="游ゴシック" panose="020B0400000000000000" pitchFamily="50" charset="-128"/>
                        </a:rPr>
                        <a:t>/ 40~50</a:t>
                      </a:r>
                      <a:r>
                        <a:rPr kumimoji="1" lang="ja-JP" altLang="en-US" sz="1200" b="1" dirty="0">
                          <a:solidFill>
                            <a:schemeClr val="tx1"/>
                          </a:solidFill>
                          <a:latin typeface="游ゴシック" panose="020B0400000000000000" pitchFamily="50" charset="-128"/>
                          <a:ea typeface="游ゴシック" panose="020B0400000000000000" pitchFamily="50" charset="-128"/>
                        </a:rPr>
                        <a:t>代女性</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138919774"/>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X</a:t>
                      </a:r>
                      <a:r>
                        <a:rPr kumimoji="1" lang="ja-JP" altLang="en-US" sz="1200" b="1" dirty="0">
                          <a:latin typeface="游ゴシック" panose="020B0400000000000000" pitchFamily="50" charset="-128"/>
                          <a:ea typeface="游ゴシック" panose="020B0400000000000000" pitchFamily="50" charset="-128"/>
                        </a:rPr>
                        <a:t>（旧</a:t>
                      </a:r>
                      <a:r>
                        <a:rPr kumimoji="1" lang="en-US" altLang="ja-JP" sz="1200" b="1" dirty="0">
                          <a:latin typeface="游ゴシック" panose="020B0400000000000000" pitchFamily="50" charset="-128"/>
                          <a:ea typeface="游ゴシック" panose="020B0400000000000000" pitchFamily="50" charset="-128"/>
                        </a:rPr>
                        <a:t>Twitter</a:t>
                      </a:r>
                      <a:r>
                        <a:rPr kumimoji="1" lang="ja-JP" altLang="en-US" sz="1200" b="1" dirty="0">
                          <a:latin typeface="游ゴシック" panose="020B0400000000000000" pitchFamily="50" charset="-128"/>
                          <a:ea typeface="游ゴシック" panose="020B0400000000000000" pitchFamily="50" charset="-128"/>
                        </a:rPr>
                        <a:t>）</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rgbClr val="F8D7D4"/>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267</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37.2</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mn-ea"/>
                        </a:rPr>
                        <a:t>10</a:t>
                      </a:r>
                      <a:r>
                        <a:rPr kumimoji="1" lang="ja-JP" altLang="en-US" sz="1200" b="1" dirty="0">
                          <a:solidFill>
                            <a:schemeClr val="tx1"/>
                          </a:solidFill>
                          <a:latin typeface="游ゴシック" panose="020B0400000000000000" pitchFamily="50" charset="-128"/>
                          <a:ea typeface="+mn-ea"/>
                        </a:rPr>
                        <a:t>代男性 </a:t>
                      </a:r>
                      <a:r>
                        <a:rPr kumimoji="1" lang="en-US" altLang="ja-JP"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4166694009"/>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Instagram</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rgbClr val="F8D7D4"/>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151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21.1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代女姓 </a:t>
                      </a:r>
                      <a:r>
                        <a:rPr kumimoji="1" lang="en-US" altLang="ja-JP" sz="1200" b="1" dirty="0">
                          <a:solidFill>
                            <a:schemeClr val="tx1"/>
                          </a:solidFill>
                          <a:latin typeface="游ゴシック" panose="020B0400000000000000" pitchFamily="50" charset="-128"/>
                          <a:ea typeface="游ゴシック" panose="020B0400000000000000" pitchFamily="50" charset="-128"/>
                        </a:rPr>
                        <a:t>/ 10</a:t>
                      </a:r>
                      <a:r>
                        <a:rPr kumimoji="1" lang="ja-JP" altLang="en-US" sz="1200" b="1" dirty="0">
                          <a:solidFill>
                            <a:schemeClr val="tx1"/>
                          </a:solidFill>
                          <a:latin typeface="游ゴシック" panose="020B0400000000000000" pitchFamily="50" charset="-128"/>
                          <a:ea typeface="游ゴシック" panose="020B0400000000000000" pitchFamily="50" charset="-128"/>
                        </a:rPr>
                        <a:t>代・</a:t>
                      </a:r>
                      <a:r>
                        <a:rPr kumimoji="1" lang="en-US" altLang="ja-JP" sz="1200" b="1" dirty="0">
                          <a:solidFill>
                            <a:schemeClr val="tx1"/>
                          </a:solidFill>
                          <a:latin typeface="游ゴシック" panose="020B0400000000000000" pitchFamily="50" charset="-128"/>
                          <a:ea typeface="游ゴシック" panose="020B0400000000000000" pitchFamily="50" charset="-128"/>
                        </a:rPr>
                        <a:t>30</a:t>
                      </a:r>
                      <a:r>
                        <a:rPr kumimoji="1" lang="ja-JP" altLang="en-US" sz="1200" b="1" dirty="0">
                          <a:solidFill>
                            <a:schemeClr val="tx1"/>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134823908"/>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YouTube</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102</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14.2</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20</a:t>
                      </a:r>
                      <a:r>
                        <a:rPr kumimoji="1" lang="ja-JP" altLang="en-US" sz="1200" b="1" dirty="0">
                          <a:solidFill>
                            <a:schemeClr val="tx1"/>
                          </a:solidFill>
                          <a:latin typeface="游ゴシック" panose="020B0400000000000000" pitchFamily="50" charset="-128"/>
                          <a:ea typeface="游ゴシック" panose="020B0400000000000000" pitchFamily="50" charset="-128"/>
                        </a:rPr>
                        <a:t>代男女 </a:t>
                      </a:r>
                      <a:r>
                        <a:rPr kumimoji="1" lang="en-US" altLang="ja-JP" sz="1200" b="1" dirty="0">
                          <a:solidFill>
                            <a:schemeClr val="tx1"/>
                          </a:solidFill>
                          <a:latin typeface="游ゴシック" panose="020B0400000000000000" pitchFamily="50" charset="-128"/>
                          <a:ea typeface="游ゴシック" panose="020B0400000000000000" pitchFamily="50" charset="-128"/>
                        </a:rPr>
                        <a:t>/ 30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351082829"/>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Facebook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58</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8.1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60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 </a:t>
                      </a:r>
                      <a:r>
                        <a:rPr kumimoji="1" lang="en-US" altLang="ja-JP" sz="1200" b="1" dirty="0">
                          <a:solidFill>
                            <a:schemeClr val="tx1"/>
                          </a:solidFill>
                          <a:latin typeface="游ゴシック" panose="020B0400000000000000" pitchFamily="50" charset="-128"/>
                          <a:ea typeface="游ゴシック" panose="020B0400000000000000" pitchFamily="50" charset="-128"/>
                        </a:rPr>
                        <a:t>/ 40~50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2257304632"/>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TikTok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41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5.7</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20</a:t>
                      </a:r>
                      <a:r>
                        <a:rPr kumimoji="1" lang="ja-JP" altLang="en-US" sz="1200" b="1" dirty="0">
                          <a:solidFill>
                            <a:schemeClr val="tx1"/>
                          </a:solidFill>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1631980149"/>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Threads</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1.9</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720934520"/>
                  </a:ext>
                </a:extLst>
              </a:tr>
              <a:tr h="289312">
                <a:tc>
                  <a:txBody>
                    <a:bodyPr/>
                    <a:lstStyle/>
                    <a:p>
                      <a:pPr algn="ctr"/>
                      <a:r>
                        <a:rPr kumimoji="1" lang="en-US" altLang="ja-JP" sz="1200" b="1" dirty="0">
                          <a:latin typeface="游ゴシック" panose="020B0400000000000000" pitchFamily="50" charset="-128"/>
                          <a:ea typeface="游ゴシック" panose="020B0400000000000000" pitchFamily="50" charset="-128"/>
                        </a:rPr>
                        <a:t>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フォローしたことがない</a:t>
                      </a: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238</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33.1</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60</a:t>
                      </a:r>
                      <a:r>
                        <a:rPr kumimoji="1" lang="ja-JP" altLang="en-US" sz="1200" b="1" dirty="0">
                          <a:solidFill>
                            <a:schemeClr val="tx1"/>
                          </a:solidFill>
                          <a:latin typeface="游ゴシック" panose="020B0400000000000000" pitchFamily="50" charset="-128"/>
                          <a:ea typeface="游ゴシック" panose="020B0400000000000000" pitchFamily="50" charset="-128"/>
                        </a:rPr>
                        <a:t>代男女 </a:t>
                      </a:r>
                      <a:r>
                        <a:rPr kumimoji="1" lang="en-US" altLang="ja-JP" sz="1200" b="1" dirty="0">
                          <a:solidFill>
                            <a:schemeClr val="tx1"/>
                          </a:solidFill>
                          <a:latin typeface="游ゴシック" panose="020B0400000000000000" pitchFamily="50" charset="-128"/>
                          <a:ea typeface="游ゴシック" panose="020B0400000000000000" pitchFamily="50" charset="-128"/>
                        </a:rPr>
                        <a:t>/ 50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535485064"/>
                  </a:ext>
                </a:extLst>
              </a:tr>
            </a:tbl>
          </a:graphicData>
        </a:graphic>
      </p:graphicFrame>
      <p:sp>
        <p:nvSpPr>
          <p:cNvPr id="7" name="テキスト ボックス 6">
            <a:extLst>
              <a:ext uri="{FF2B5EF4-FFF2-40B4-BE49-F238E27FC236}">
                <a16:creationId xmlns:a16="http://schemas.microsoft.com/office/drawing/2014/main" id="{3112E61A-0F5E-03C1-0371-16522AEA0DB5}"/>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過去、商品・ブランド・企業の公式アカウントを</a:t>
            </a:r>
            <a:r>
              <a:rPr lang="ja-JP" altLang="en-US" sz="1200" b="1" dirty="0">
                <a:solidFill>
                  <a:srgbClr val="FF0000"/>
                </a:solidFill>
                <a:latin typeface="游ゴシック" panose="020B0400000000000000" pitchFamily="50" charset="-128"/>
                <a:ea typeface="游ゴシック" panose="020B0400000000000000" pitchFamily="50" charset="-128"/>
              </a:rPr>
              <a:t>フォロー</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したことがある方の</a:t>
            </a:r>
            <a:r>
              <a:rPr lang="en-US" altLang="ja-JP" sz="1200" b="1" dirty="0">
                <a:solidFill>
                  <a:srgbClr val="FF0000"/>
                </a:solidFill>
                <a:latin typeface="游ゴシック" panose="020B0400000000000000" pitchFamily="50" charset="-128"/>
                <a:ea typeface="游ゴシック" panose="020B0400000000000000" pitchFamily="50" charset="-128"/>
              </a:rPr>
              <a:t>SNS</a:t>
            </a:r>
            <a:r>
              <a:rPr lang="ja-JP" altLang="en-US" sz="1200" b="1" dirty="0">
                <a:solidFill>
                  <a:srgbClr val="FF0000"/>
                </a:solidFill>
                <a:latin typeface="游ゴシック" panose="020B0400000000000000" pitchFamily="50" charset="-128"/>
                <a:ea typeface="游ゴシック" panose="020B0400000000000000" pitchFamily="50" charset="-128"/>
              </a:rPr>
              <a:t>媒体別</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sp>
        <p:nvSpPr>
          <p:cNvPr id="19" name="テキスト ボックス 10">
            <a:extLst>
              <a:ext uri="{FF2B5EF4-FFF2-40B4-BE49-F238E27FC236}">
                <a16:creationId xmlns:a16="http://schemas.microsoft.com/office/drawing/2014/main" id="{D62AE0BC-8099-22BF-8963-C8E3C027F533}"/>
              </a:ext>
            </a:extLst>
          </p:cNvPr>
          <p:cNvSpPr txBox="1"/>
          <p:nvPr/>
        </p:nvSpPr>
        <p:spPr>
          <a:xfrm>
            <a:off x="411228" y="4997519"/>
            <a:ext cx="9083541" cy="14509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LINE</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は世代性別問わず比較的数値が高い</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傾向にある。月間アクティブユーザー数が最も多い</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SNS</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であることから</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企業アカウントを目にするユーザーも比例して多くなることが理由として挙げられるであろう。</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また、</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X</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Twitter</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）と</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Instagram</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代女性のフォロー経験率が高い。</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近年、パーソナルカラーや骨格診断、性格診断などの</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診断コンテンツが若者女性に人気</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であり、</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フォローを必須とした診断コンテンツが急増したことが理由の</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つとして挙げられるであろう。</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E963FB32-8F06-CA94-9BC0-9E14EA017836}"/>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9</a:t>
            </a:fld>
            <a:endParaRPr kumimoji="1" lang="ja-JP" altLang="en-US" dirty="0"/>
          </a:p>
        </p:txBody>
      </p:sp>
      <p:grpSp>
        <p:nvGrpSpPr>
          <p:cNvPr id="3" name="グループ化 2">
            <a:extLst>
              <a:ext uri="{FF2B5EF4-FFF2-40B4-BE49-F238E27FC236}">
                <a16:creationId xmlns:a16="http://schemas.microsoft.com/office/drawing/2014/main" id="{6FD1C46B-EB17-0335-F968-E7DF0B7F8793}"/>
              </a:ext>
            </a:extLst>
          </p:cNvPr>
          <p:cNvGrpSpPr/>
          <p:nvPr/>
        </p:nvGrpSpPr>
        <p:grpSpPr>
          <a:xfrm>
            <a:off x="4324310" y="4734197"/>
            <a:ext cx="1257380" cy="253916"/>
            <a:chOff x="4618686" y="4609024"/>
            <a:chExt cx="1257380" cy="253916"/>
          </a:xfrm>
        </p:grpSpPr>
        <p:sp>
          <p:nvSpPr>
            <p:cNvPr id="5" name="正方形/長方形 4">
              <a:extLst>
                <a:ext uri="{FF2B5EF4-FFF2-40B4-BE49-F238E27FC236}">
                  <a16:creationId xmlns:a16="http://schemas.microsoft.com/office/drawing/2014/main" id="{B843F550-1CD3-C84F-4C2D-AC80CAFBFBE0}"/>
                </a:ext>
              </a:extLst>
            </p:cNvPr>
            <p:cNvSpPr/>
            <p:nvPr/>
          </p:nvSpPr>
          <p:spPr>
            <a:xfrm>
              <a:off x="4618686" y="4657455"/>
              <a:ext cx="157480" cy="157054"/>
            </a:xfrm>
            <a:prstGeom prst="rect">
              <a:avLst/>
            </a:prstGeom>
            <a:solidFill>
              <a:schemeClr val="accent4">
                <a:lumMod val="20000"/>
                <a:lumOff val="80000"/>
              </a:schemeClr>
            </a:solid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2207A90-9E3B-92FF-09E3-F18AA7D39167}"/>
                </a:ext>
              </a:extLst>
            </p:cNvPr>
            <p:cNvSpPr/>
            <p:nvPr/>
          </p:nvSpPr>
          <p:spPr>
            <a:xfrm>
              <a:off x="5247376" y="4658299"/>
              <a:ext cx="157480" cy="157054"/>
            </a:xfrm>
            <a:prstGeom prst="rect">
              <a:avLst/>
            </a:prstGeom>
            <a:solidFill>
              <a:srgbClr val="F8D7D4"/>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1F13FA6-9EA6-2DCF-7DF4-F16E399DC024}"/>
                </a:ext>
              </a:extLst>
            </p:cNvPr>
            <p:cNvSpPr txBox="1"/>
            <p:nvPr/>
          </p:nvSpPr>
          <p:spPr>
            <a:xfrm>
              <a:off x="4776166" y="4609024"/>
              <a:ext cx="461193" cy="253916"/>
            </a:xfrm>
            <a:prstGeom prst="rect">
              <a:avLst/>
            </a:prstGeom>
            <a:noFill/>
          </p:spPr>
          <p:txBody>
            <a:bodyPr wrap="square" rtlCol="0">
              <a:spAutoFit/>
            </a:bodyPr>
            <a:lstStyle/>
            <a:p>
              <a:r>
                <a:rPr kumimoji="1" lang="ja-JP" altLang="en-US" sz="1050" b="1" dirty="0"/>
                <a:t>全体</a:t>
              </a:r>
            </a:p>
          </p:txBody>
        </p:sp>
        <p:sp>
          <p:nvSpPr>
            <p:cNvPr id="10" name="テキスト ボックス 9">
              <a:extLst>
                <a:ext uri="{FF2B5EF4-FFF2-40B4-BE49-F238E27FC236}">
                  <a16:creationId xmlns:a16="http://schemas.microsoft.com/office/drawing/2014/main" id="{B67AB5D2-8785-0274-0C8B-5523496E2173}"/>
                </a:ext>
              </a:extLst>
            </p:cNvPr>
            <p:cNvSpPr txBox="1"/>
            <p:nvPr/>
          </p:nvSpPr>
          <p:spPr>
            <a:xfrm>
              <a:off x="5414873" y="4609024"/>
              <a:ext cx="461193" cy="253916"/>
            </a:xfrm>
            <a:prstGeom prst="rect">
              <a:avLst/>
            </a:prstGeom>
            <a:noFill/>
          </p:spPr>
          <p:txBody>
            <a:bodyPr wrap="square" rtlCol="0">
              <a:spAutoFit/>
            </a:bodyPr>
            <a:lstStyle/>
            <a:p>
              <a:r>
                <a:rPr kumimoji="1" lang="ja-JP" altLang="en-US" sz="1050" b="1" dirty="0"/>
                <a:t>女性</a:t>
              </a:r>
            </a:p>
          </p:txBody>
        </p:sp>
      </p:grpSp>
    </p:spTree>
    <p:extLst>
      <p:ext uri="{BB962C8B-B14F-4D97-AF65-F5344CB8AC3E}">
        <p14:creationId xmlns:p14="http://schemas.microsoft.com/office/powerpoint/2010/main" val="186278822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7731-B07D-A63B-E86A-4AC6BA294073}"/>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EC552EF7-D674-FCE2-5066-171C5DBDA14C}"/>
              </a:ext>
            </a:extLst>
          </p:cNvPr>
          <p:cNvSpPr txBox="1">
            <a:spLocks/>
          </p:cNvSpPr>
          <p:nvPr/>
        </p:nvSpPr>
        <p:spPr>
          <a:xfrm>
            <a:off x="816253" y="703902"/>
            <a:ext cx="82734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base"/>
            <a:r>
              <a:rPr lang="ja-JP" altLang="en-US" sz="1600" b="1" i="0" dirty="0">
                <a:solidFill>
                  <a:srgbClr val="000000"/>
                </a:solidFill>
                <a:effectLst/>
                <a:latin typeface="+mn-ea"/>
                <a:ea typeface="+mn-ea"/>
              </a:rPr>
              <a:t>フォロー</a:t>
            </a:r>
            <a:r>
              <a:rPr lang="en-US" altLang="ja-JP" sz="1600" b="1" i="0" dirty="0">
                <a:solidFill>
                  <a:srgbClr val="000000"/>
                </a:solidFill>
                <a:effectLst/>
                <a:latin typeface="+mn-ea"/>
                <a:ea typeface="+mn-ea"/>
              </a:rPr>
              <a:t>&amp;</a:t>
            </a:r>
            <a:r>
              <a:rPr lang="ja-JP" altLang="en-US" sz="1600" b="1" i="0" dirty="0">
                <a:solidFill>
                  <a:srgbClr val="000000"/>
                </a:solidFill>
                <a:effectLst/>
                <a:latin typeface="+mn-ea"/>
                <a:ea typeface="+mn-ea"/>
              </a:rPr>
              <a:t>診断結果投稿でプレゼント</a:t>
            </a:r>
            <a:r>
              <a:rPr lang="en-US" altLang="ja-JP" sz="1600" b="1" i="0" dirty="0">
                <a:solidFill>
                  <a:srgbClr val="000000"/>
                </a:solidFill>
                <a:effectLst/>
                <a:latin typeface="+mn-ea"/>
                <a:ea typeface="+mn-ea"/>
              </a:rPr>
              <a:t>!</a:t>
            </a:r>
          </a:p>
        </p:txBody>
      </p:sp>
      <p:sp>
        <p:nvSpPr>
          <p:cNvPr id="11" name="テキスト ボックス 10">
            <a:extLst>
              <a:ext uri="{FF2B5EF4-FFF2-40B4-BE49-F238E27FC236}">
                <a16:creationId xmlns:a16="http://schemas.microsoft.com/office/drawing/2014/main" id="{CE32B4B8-0521-BA0E-EEF3-7C2A2EB02AF0}"/>
              </a:ext>
            </a:extLst>
          </p:cNvPr>
          <p:cNvSpPr txBox="1"/>
          <p:nvPr/>
        </p:nvSpPr>
        <p:spPr>
          <a:xfrm>
            <a:off x="2431137" y="371117"/>
            <a:ext cx="5043727" cy="369332"/>
          </a:xfrm>
          <a:prstGeom prst="rect">
            <a:avLst/>
          </a:prstGeom>
          <a:noFill/>
        </p:spPr>
        <p:txBody>
          <a:bodyPr wrap="square">
            <a:spAutoFit/>
          </a:bodyPr>
          <a:lstStyle/>
          <a:p>
            <a:pPr algn="ctr"/>
            <a:r>
              <a:rPr kumimoji="1" lang="ja-JP" altLang="en-US" sz="1800" b="1" dirty="0">
                <a:solidFill>
                  <a:schemeClr val="bg1"/>
                </a:solidFill>
                <a:latin typeface="+mn-ea"/>
              </a:rPr>
              <a:t>ウテナ</a:t>
            </a:r>
          </a:p>
        </p:txBody>
      </p:sp>
      <p:sp>
        <p:nvSpPr>
          <p:cNvPr id="12" name="タイトル 1">
            <a:extLst>
              <a:ext uri="{FF2B5EF4-FFF2-40B4-BE49-F238E27FC236}">
                <a16:creationId xmlns:a16="http://schemas.microsoft.com/office/drawing/2014/main" id="{3C0F9EA6-C600-9C79-0893-B33E6297B76A}"/>
              </a:ext>
            </a:extLst>
          </p:cNvPr>
          <p:cNvSpPr txBox="1">
            <a:spLocks/>
          </p:cNvSpPr>
          <p:nvPr/>
        </p:nvSpPr>
        <p:spPr>
          <a:xfrm>
            <a:off x="697589" y="2401573"/>
            <a:ext cx="26653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solidFill>
                  <a:srgbClr val="000000"/>
                </a:solidFill>
                <a:cs typeface="+mn-cs"/>
              </a:rPr>
              <a:t>フォロー＆診断＆投稿</a:t>
            </a:r>
          </a:p>
        </p:txBody>
      </p:sp>
      <p:sp>
        <p:nvSpPr>
          <p:cNvPr id="14" name="タイトル 1">
            <a:extLst>
              <a:ext uri="{FF2B5EF4-FFF2-40B4-BE49-F238E27FC236}">
                <a16:creationId xmlns:a16="http://schemas.microsoft.com/office/drawing/2014/main" id="{FE4F16F0-7D07-CAF0-E0FD-35C40559D9E4}"/>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spcAft>
                <a:spcPts val="0"/>
              </a:spcAft>
            </a:pPr>
            <a:r>
              <a:rPr lang="ja-JP" altLang="en-US" sz="1200" dirty="0"/>
              <a:t>マトメージュ </a:t>
            </a:r>
            <a:r>
              <a:rPr lang="en-US" altLang="ja-JP" sz="1200" dirty="0"/>
              <a:t>X</a:t>
            </a:r>
            <a:r>
              <a:rPr lang="ja-JP" altLang="en-US" sz="1200" dirty="0"/>
              <a:t>（旧</a:t>
            </a:r>
            <a:r>
              <a:rPr lang="en-US" altLang="ja-JP" sz="1200" dirty="0"/>
              <a:t>Twitter</a:t>
            </a:r>
            <a:r>
              <a:rPr lang="ja-JP" altLang="en-US" sz="1200" dirty="0"/>
              <a:t>）公式アカウントをフォローし、「ほんとの私診断」の診断結果を投稿すると応募が完了する。抽選で</a:t>
            </a:r>
            <a:r>
              <a:rPr lang="en-US" altLang="ja-JP" sz="1200" dirty="0"/>
              <a:t>100</a:t>
            </a:r>
            <a:r>
              <a:rPr lang="ja-JP" altLang="en-US" sz="1200" dirty="0"/>
              <a:t>名様に景品が当たる。</a:t>
            </a:r>
            <a:endParaRPr lang="en-US" altLang="ja-JP" sz="1200" dirty="0"/>
          </a:p>
        </p:txBody>
      </p:sp>
      <p:sp>
        <p:nvSpPr>
          <p:cNvPr id="15" name="テキスト ボックス 14">
            <a:extLst>
              <a:ext uri="{FF2B5EF4-FFF2-40B4-BE49-F238E27FC236}">
                <a16:creationId xmlns:a16="http://schemas.microsoft.com/office/drawing/2014/main" id="{35169D33-B1BF-AE40-6495-76FC5E0F2E06}"/>
              </a:ext>
            </a:extLst>
          </p:cNvPr>
          <p:cNvSpPr txBox="1"/>
          <p:nvPr/>
        </p:nvSpPr>
        <p:spPr>
          <a:xfrm>
            <a:off x="806420" y="5009629"/>
            <a:ext cx="5251781" cy="1450910"/>
          </a:xfrm>
          <a:prstGeom prst="rect">
            <a:avLst/>
          </a:prstGeom>
          <a:noFill/>
        </p:spPr>
        <p:txBody>
          <a:bodyPr wrap="square">
            <a:spAutoFit/>
          </a:bodyPr>
          <a:lstStyle/>
          <a:p>
            <a:pPr rtl="0">
              <a:lnSpc>
                <a:spcPct val="150000"/>
              </a:lnSpc>
              <a:spcBef>
                <a:spcPts val="0"/>
              </a:spcBef>
              <a:spcAft>
                <a:spcPts val="0"/>
              </a:spcAft>
            </a:pPr>
            <a:r>
              <a:rPr kumimoji="1" lang="ja-JP" altLang="en-US" sz="1200" b="1" dirty="0">
                <a:latin typeface="游ゴシック" panose="020B0400000000000000" pitchFamily="50" charset="-128"/>
                <a:ea typeface="游ゴシック" panose="020B0400000000000000" pitchFamily="50" charset="-128"/>
                <a:cs typeface="+mj-cs"/>
              </a:rPr>
              <a:t>「ほんとの私」というワードを用いて実際に診断するまで何を診断されるかわからないわくわく感から、「とりあえずやってみよう！」という消費者の参加意欲を高める効果が見込める。また、診断後「診断結果をシェアする」をクリックするとポスト（ツイート）が自動生成されるため、途中離脱の可能性を減らすことができる。</a:t>
            </a:r>
            <a:endParaRPr kumimoji="1" lang="en-US" altLang="ja-JP" sz="1200" b="1" dirty="0">
              <a:latin typeface="游ゴシック" panose="020B0400000000000000" pitchFamily="50" charset="-128"/>
              <a:ea typeface="游ゴシック" panose="020B0400000000000000" pitchFamily="50" charset="-128"/>
              <a:cs typeface="+mj-cs"/>
            </a:endParaRPr>
          </a:p>
        </p:txBody>
      </p:sp>
      <p:sp>
        <p:nvSpPr>
          <p:cNvPr id="6" name="タイトル 1">
            <a:extLst>
              <a:ext uri="{FF2B5EF4-FFF2-40B4-BE49-F238E27FC236}">
                <a16:creationId xmlns:a16="http://schemas.microsoft.com/office/drawing/2014/main" id="{3B13837B-4F03-EB82-9E79-9C1E63150AB4}"/>
              </a:ext>
            </a:extLst>
          </p:cNvPr>
          <p:cNvSpPr txBox="1">
            <a:spLocks/>
          </p:cNvSpPr>
          <p:nvPr/>
        </p:nvSpPr>
        <p:spPr>
          <a:xfrm>
            <a:off x="3523824" y="2401573"/>
            <a:ext cx="26653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solidFill>
                  <a:srgbClr val="000000"/>
                </a:solidFill>
                <a:cs typeface="+mn-cs"/>
              </a:rPr>
              <a:t>X</a:t>
            </a:r>
            <a:r>
              <a:rPr lang="ja-JP" altLang="en-US" sz="1200" dirty="0">
                <a:solidFill>
                  <a:srgbClr val="000000"/>
                </a:solidFill>
                <a:cs typeface="+mn-cs"/>
              </a:rPr>
              <a:t>（旧</a:t>
            </a:r>
            <a:r>
              <a:rPr lang="en-US" altLang="ja-JP" sz="1200" dirty="0">
                <a:solidFill>
                  <a:srgbClr val="000000"/>
                </a:solidFill>
                <a:cs typeface="+mn-cs"/>
              </a:rPr>
              <a:t>Twitter</a:t>
            </a:r>
            <a:r>
              <a:rPr lang="ja-JP" altLang="en-US" sz="1200" dirty="0">
                <a:solidFill>
                  <a:srgbClr val="000000"/>
                </a:solidFill>
                <a:cs typeface="+mn-cs"/>
              </a:rPr>
              <a:t>）</a:t>
            </a:r>
          </a:p>
        </p:txBody>
      </p:sp>
      <p:sp>
        <p:nvSpPr>
          <p:cNvPr id="2" name="タイトル 1">
            <a:extLst>
              <a:ext uri="{FF2B5EF4-FFF2-40B4-BE49-F238E27FC236}">
                <a16:creationId xmlns:a16="http://schemas.microsoft.com/office/drawing/2014/main" id="{5D61F8CF-52BB-5F05-50C1-7DF5FB3A4AA0}"/>
              </a:ext>
            </a:extLst>
          </p:cNvPr>
          <p:cNvSpPr txBox="1">
            <a:spLocks/>
          </p:cNvSpPr>
          <p:nvPr/>
        </p:nvSpPr>
        <p:spPr>
          <a:xfrm>
            <a:off x="6454996" y="2452810"/>
            <a:ext cx="2753416" cy="4107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solidFill>
                  <a:srgbClr val="000000"/>
                </a:solidFill>
                <a:cs typeface="+mn-cs"/>
              </a:rPr>
              <a:t>マトメージュ ヘアアレンジセット</a:t>
            </a:r>
          </a:p>
        </p:txBody>
      </p:sp>
      <p:pic>
        <p:nvPicPr>
          <p:cNvPr id="1026" name="Picture 2" descr="Image">
            <a:extLst>
              <a:ext uri="{FF2B5EF4-FFF2-40B4-BE49-F238E27FC236}">
                <a16:creationId xmlns:a16="http://schemas.microsoft.com/office/drawing/2014/main" id="{A1297E25-B1AA-B062-01B3-4F00BABAA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751" y="2999906"/>
            <a:ext cx="1367987" cy="1367987"/>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5">
            <a:extLst>
              <a:ext uri="{FF2B5EF4-FFF2-40B4-BE49-F238E27FC236}">
                <a16:creationId xmlns:a16="http://schemas.microsoft.com/office/drawing/2014/main" id="{C24A9D5B-E35A-ED3C-D40B-64516F300CA9}"/>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10</a:t>
            </a:fld>
            <a:endParaRPr kumimoji="1" lang="ja-JP" altLang="en-US" dirty="0"/>
          </a:p>
        </p:txBody>
      </p:sp>
      <p:sp>
        <p:nvSpPr>
          <p:cNvPr id="19" name="星: 10 pt 18">
            <a:extLst>
              <a:ext uri="{FF2B5EF4-FFF2-40B4-BE49-F238E27FC236}">
                <a16:creationId xmlns:a16="http://schemas.microsoft.com/office/drawing/2014/main" id="{EC7DEC44-33DC-F363-1B26-C0BFB39C8ACD}"/>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E25A4E"/>
                </a:solidFill>
                <a:latin typeface="+mn-ea"/>
              </a:rPr>
              <a:t>20</a:t>
            </a:r>
            <a:r>
              <a:rPr kumimoji="1" lang="ja-JP" altLang="en-US" sz="1400" b="1" dirty="0">
                <a:solidFill>
                  <a:srgbClr val="E25A4E"/>
                </a:solidFill>
                <a:latin typeface="+mn-ea"/>
              </a:rPr>
              <a:t>代女性</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向け</a:t>
            </a:r>
          </a:p>
        </p:txBody>
      </p:sp>
      <p:pic>
        <p:nvPicPr>
          <p:cNvPr id="21" name="図 20">
            <a:extLst>
              <a:ext uri="{FF2B5EF4-FFF2-40B4-BE49-F238E27FC236}">
                <a16:creationId xmlns:a16="http://schemas.microsoft.com/office/drawing/2014/main" id="{3D5E6B04-7BAA-1227-C50F-730C7A29DF4B}"/>
              </a:ext>
            </a:extLst>
          </p:cNvPr>
          <p:cNvPicPr>
            <a:picLocks noChangeAspect="1"/>
          </p:cNvPicPr>
          <p:nvPr/>
        </p:nvPicPr>
        <p:blipFill>
          <a:blip r:embed="rId5"/>
          <a:stretch>
            <a:fillRect/>
          </a:stretch>
        </p:blipFill>
        <p:spPr>
          <a:xfrm>
            <a:off x="7931901" y="3944768"/>
            <a:ext cx="1671131" cy="423125"/>
          </a:xfrm>
          <a:prstGeom prst="rect">
            <a:avLst/>
          </a:prstGeom>
        </p:spPr>
      </p:pic>
      <p:pic>
        <p:nvPicPr>
          <p:cNvPr id="22" name="グラフィックス 12" descr="矢印: 時計回りの曲線 単色塗りつぶし">
            <a:extLst>
              <a:ext uri="{FF2B5EF4-FFF2-40B4-BE49-F238E27FC236}">
                <a16:creationId xmlns:a16="http://schemas.microsoft.com/office/drawing/2014/main" id="{F807D421-DF7B-D260-BB16-3321E920E6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623379">
            <a:off x="8480117" y="4366586"/>
            <a:ext cx="574699" cy="720000"/>
          </a:xfrm>
          <a:prstGeom prst="rect">
            <a:avLst/>
          </a:prstGeom>
        </p:spPr>
      </p:pic>
      <p:pic>
        <p:nvPicPr>
          <p:cNvPr id="24" name="図 23">
            <a:extLst>
              <a:ext uri="{FF2B5EF4-FFF2-40B4-BE49-F238E27FC236}">
                <a16:creationId xmlns:a16="http://schemas.microsoft.com/office/drawing/2014/main" id="{22A42BDA-F224-5C29-7E0E-774CAADE6DEC}"/>
              </a:ext>
            </a:extLst>
          </p:cNvPr>
          <p:cNvPicPr>
            <a:picLocks noChangeAspect="1"/>
          </p:cNvPicPr>
          <p:nvPr/>
        </p:nvPicPr>
        <p:blipFill>
          <a:blip r:embed="rId8"/>
          <a:stretch>
            <a:fillRect/>
          </a:stretch>
        </p:blipFill>
        <p:spPr>
          <a:xfrm>
            <a:off x="6532571" y="4607119"/>
            <a:ext cx="1921550" cy="1475314"/>
          </a:xfrm>
          <a:prstGeom prst="rect">
            <a:avLst/>
          </a:prstGeom>
        </p:spPr>
      </p:pic>
      <p:pic>
        <p:nvPicPr>
          <p:cNvPr id="26" name="図 25">
            <a:extLst>
              <a:ext uri="{FF2B5EF4-FFF2-40B4-BE49-F238E27FC236}">
                <a16:creationId xmlns:a16="http://schemas.microsoft.com/office/drawing/2014/main" id="{6ACCABBE-38C1-51BB-4C67-F8A7EEFAF6EF}"/>
              </a:ext>
            </a:extLst>
          </p:cNvPr>
          <p:cNvPicPr>
            <a:picLocks noChangeAspect="1"/>
          </p:cNvPicPr>
          <p:nvPr/>
        </p:nvPicPr>
        <p:blipFill>
          <a:blip r:embed="rId9"/>
          <a:stretch>
            <a:fillRect/>
          </a:stretch>
        </p:blipFill>
        <p:spPr>
          <a:xfrm>
            <a:off x="8056909" y="3030244"/>
            <a:ext cx="1319603" cy="927526"/>
          </a:xfrm>
          <a:prstGeom prst="rect">
            <a:avLst/>
          </a:prstGeom>
        </p:spPr>
      </p:pic>
      <p:grpSp>
        <p:nvGrpSpPr>
          <p:cNvPr id="27" name="グループ化 26">
            <a:extLst>
              <a:ext uri="{FF2B5EF4-FFF2-40B4-BE49-F238E27FC236}">
                <a16:creationId xmlns:a16="http://schemas.microsoft.com/office/drawing/2014/main" id="{DFA1E35B-7196-1EF7-273D-4C078A07406A}"/>
              </a:ext>
            </a:extLst>
          </p:cNvPr>
          <p:cNvGrpSpPr/>
          <p:nvPr/>
        </p:nvGrpSpPr>
        <p:grpSpPr>
          <a:xfrm>
            <a:off x="6562803" y="6336887"/>
            <a:ext cx="2393794" cy="319401"/>
            <a:chOff x="7614493" y="6538825"/>
            <a:chExt cx="2160000" cy="211899"/>
          </a:xfrm>
        </p:grpSpPr>
        <p:sp>
          <p:nvSpPr>
            <p:cNvPr id="28" name="正方形/長方形 15">
              <a:hlinkClick r:id="rId10"/>
              <a:extLst>
                <a:ext uri="{FF2B5EF4-FFF2-40B4-BE49-F238E27FC236}">
                  <a16:creationId xmlns:a16="http://schemas.microsoft.com/office/drawing/2014/main" id="{FB531EDE-0D13-2675-45F1-35BB5F3AB1D9}"/>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29" name="正方形/長方形 17">
              <a:hlinkClick r:id="rId10"/>
              <a:extLst>
                <a:ext uri="{FF2B5EF4-FFF2-40B4-BE49-F238E27FC236}">
                  <a16:creationId xmlns:a16="http://schemas.microsoft.com/office/drawing/2014/main" id="{B82F77FE-7C05-9BFA-2A2B-2C3D9465C9F7}"/>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pic>
        <p:nvPicPr>
          <p:cNvPr id="30" name="図 29">
            <a:extLst>
              <a:ext uri="{FF2B5EF4-FFF2-40B4-BE49-F238E27FC236}">
                <a16:creationId xmlns:a16="http://schemas.microsoft.com/office/drawing/2014/main" id="{1BD39A5C-28A7-F74E-B765-A7A6B3BBB2E1}"/>
              </a:ext>
            </a:extLst>
          </p:cNvPr>
          <p:cNvPicPr>
            <a:picLocks noChangeAspect="1"/>
          </p:cNvPicPr>
          <p:nvPr/>
        </p:nvPicPr>
        <p:blipFill rotWithShape="1">
          <a:blip r:embed="rId11">
            <a:extLst>
              <a:ext uri="{BEBA8EAE-BF5A-486C-A8C5-ECC9F3942E4B}">
                <a14:imgProps xmlns:a14="http://schemas.microsoft.com/office/drawing/2010/main">
                  <a14:imgLayer r:embed="rId12">
                    <a14:imgEffect>
                      <a14:artisticBlur/>
                    </a14:imgEffect>
                  </a14:imgLayer>
                </a14:imgProps>
              </a:ext>
            </a:extLst>
          </a:blip>
          <a:srcRect l="7769" t="32852" r="57775" b="5384"/>
          <a:stretch/>
        </p:blipFill>
        <p:spPr>
          <a:xfrm>
            <a:off x="6712085" y="5107021"/>
            <a:ext cx="662097" cy="911216"/>
          </a:xfrm>
          <a:prstGeom prst="rect">
            <a:avLst/>
          </a:prstGeom>
          <a:effectLst>
            <a:softEdge rad="31750"/>
          </a:effectLst>
        </p:spPr>
      </p:pic>
    </p:spTree>
    <p:extLst>
      <p:ext uri="{BB962C8B-B14F-4D97-AF65-F5344CB8AC3E}">
        <p14:creationId xmlns:p14="http://schemas.microsoft.com/office/powerpoint/2010/main" val="163067662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F683-6151-2F61-1B2F-412F184A695F}"/>
            </a:ext>
          </a:extLst>
        </p:cNvPr>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DDF49CBB-F0D7-7B66-AFA4-D3DF45884A52}"/>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78613148-4A4A-47A4-3409-5DD6886A55EF}"/>
              </a:ext>
            </a:extLst>
          </p:cNvPr>
          <p:cNvSpPr>
            <a:spLocks noGrp="1"/>
          </p:cNvSpPr>
          <p:nvPr>
            <p:ph type="title"/>
          </p:nvPr>
        </p:nvSpPr>
        <p:spPr>
          <a:xfrm>
            <a:off x="681037" y="285040"/>
            <a:ext cx="8543925" cy="768348"/>
          </a:xfrm>
        </p:spPr>
        <p:txBody>
          <a:bodyPr>
            <a:normAutofit/>
          </a:bodyPr>
          <a:lstStyle/>
          <a:p>
            <a:pPr algn="ctr"/>
            <a:r>
              <a:rPr kumimoji="1" lang="ja-JP" altLang="en-US" sz="2800" dirty="0"/>
              <a:t>企業アカウント</a:t>
            </a:r>
            <a:r>
              <a:rPr lang="ja-JP" altLang="en-US" dirty="0"/>
              <a:t>ブロック経験</a:t>
            </a:r>
            <a:endParaRPr kumimoji="1" lang="ja-JP" altLang="en-US" sz="2800" dirty="0"/>
          </a:p>
        </p:txBody>
      </p:sp>
      <p:graphicFrame>
        <p:nvGraphicFramePr>
          <p:cNvPr id="2" name="表 6">
            <a:extLst>
              <a:ext uri="{FF2B5EF4-FFF2-40B4-BE49-F238E27FC236}">
                <a16:creationId xmlns:a16="http://schemas.microsoft.com/office/drawing/2014/main" id="{60606362-47B1-66A6-FAC1-06ED16B24986}"/>
              </a:ext>
            </a:extLst>
          </p:cNvPr>
          <p:cNvGraphicFramePr>
            <a:graphicFrameLocks noGrp="1"/>
          </p:cNvGraphicFramePr>
          <p:nvPr>
            <p:extLst>
              <p:ext uri="{D42A27DB-BD31-4B8C-83A1-F6EECF244321}">
                <p14:modId xmlns:p14="http://schemas.microsoft.com/office/powerpoint/2010/main" val="1945604349"/>
              </p:ext>
            </p:extLst>
          </p:nvPr>
        </p:nvGraphicFramePr>
        <p:xfrm>
          <a:off x="1080293" y="1885886"/>
          <a:ext cx="7745413" cy="2974367"/>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505239">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ブロック経験がある媒体</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720)</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mn-ea"/>
                        </a:rPr>
                        <a:t>多い性年代</a:t>
                      </a: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LINE</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211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29.4</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 </a:t>
                      </a:r>
                      <a:r>
                        <a:rPr kumimoji="1" lang="en-US" altLang="ja-JP" sz="1200" b="1" dirty="0">
                          <a:solidFill>
                            <a:schemeClr val="tx1"/>
                          </a:solidFill>
                          <a:latin typeface="游ゴシック" panose="020B0400000000000000" pitchFamily="50" charset="-128"/>
                          <a:ea typeface="游ゴシック" panose="020B0400000000000000" pitchFamily="50" charset="-128"/>
                        </a:rPr>
                        <a:t>/ 40~50</a:t>
                      </a:r>
                      <a:r>
                        <a:rPr kumimoji="1" lang="ja-JP" altLang="en-US" sz="1200" b="1" dirty="0">
                          <a:solidFill>
                            <a:schemeClr val="tx1"/>
                          </a:solidFill>
                          <a:latin typeface="游ゴシック" panose="020B0400000000000000" pitchFamily="50" charset="-128"/>
                          <a:ea typeface="游ゴシック" panose="020B0400000000000000" pitchFamily="50" charset="-128"/>
                        </a:rPr>
                        <a:t>代女性</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138919774"/>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X</a:t>
                      </a:r>
                      <a:r>
                        <a:rPr kumimoji="1" lang="ja-JP" altLang="en-US" sz="1200" b="1" dirty="0">
                          <a:latin typeface="游ゴシック" panose="020B0400000000000000" pitchFamily="50" charset="-128"/>
                          <a:ea typeface="游ゴシック" panose="020B0400000000000000" pitchFamily="50" charset="-128"/>
                        </a:rPr>
                        <a:t>（旧</a:t>
                      </a:r>
                      <a:r>
                        <a:rPr kumimoji="1" lang="en-US" altLang="ja-JP" sz="1200" b="1" dirty="0">
                          <a:latin typeface="游ゴシック" panose="020B0400000000000000" pitchFamily="50" charset="-128"/>
                          <a:ea typeface="游ゴシック" panose="020B0400000000000000" pitchFamily="50" charset="-128"/>
                        </a:rPr>
                        <a:t>Twitter</a:t>
                      </a:r>
                      <a:r>
                        <a:rPr kumimoji="1" lang="ja-JP" altLang="en-US" sz="1200" b="1" dirty="0">
                          <a:latin typeface="游ゴシック" panose="020B0400000000000000" pitchFamily="50" charset="-128"/>
                          <a:ea typeface="游ゴシック" panose="020B0400000000000000" pitchFamily="50" charset="-128"/>
                        </a:rPr>
                        <a:t>）</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117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16.3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 </a:t>
                      </a:r>
                      <a:r>
                        <a:rPr kumimoji="1" lang="en-US" altLang="ja-JP" sz="1200" b="1" dirty="0">
                          <a:solidFill>
                            <a:schemeClr val="tx1"/>
                          </a:solidFill>
                          <a:latin typeface="游ゴシック" panose="020B0400000000000000" pitchFamily="50" charset="-128"/>
                          <a:ea typeface="游ゴシック" panose="020B0400000000000000" pitchFamily="50" charset="-128"/>
                        </a:rPr>
                        <a:t>/ 10~30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416669400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Instagram</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9.0</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代女姓 </a:t>
                      </a:r>
                      <a:r>
                        <a:rPr kumimoji="1" lang="en-US" altLang="ja-JP"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rgbClr val="4472C4"/>
                          </a:solidFill>
                          <a:latin typeface="游ゴシック" panose="020B0400000000000000" pitchFamily="50" charset="-128"/>
                          <a:ea typeface="游ゴシック" panose="020B0400000000000000" pitchFamily="50" charset="-128"/>
                        </a:rPr>
                        <a:t>20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a:t>
                      </a:r>
                      <a:r>
                        <a:rPr kumimoji="1" lang="en-US" altLang="ja-JP" sz="1200" b="1" dirty="0">
                          <a:solidFill>
                            <a:srgbClr val="4472C4"/>
                          </a:solidFill>
                          <a:latin typeface="游ゴシック" panose="020B0400000000000000" pitchFamily="50" charset="-128"/>
                          <a:ea typeface="游ゴシック" panose="020B0400000000000000" pitchFamily="50" charset="-128"/>
                        </a:rPr>
                        <a:t> </a:t>
                      </a:r>
                      <a:endParaRPr kumimoji="1" lang="ja-JP" altLang="en-US" sz="1200" b="1" dirty="0">
                        <a:solidFill>
                          <a:srgbClr val="4472C4"/>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extLst>
                  <a:ext uri="{0D108BD9-81ED-4DB2-BD59-A6C34878D82A}">
                    <a16:rowId xmlns:a16="http://schemas.microsoft.com/office/drawing/2014/main" val="1134823908"/>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YouTube</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8.5</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4472C4"/>
                          </a:solidFill>
                          <a:latin typeface="游ゴシック" panose="020B0400000000000000" pitchFamily="50" charset="-128"/>
                          <a:ea typeface="游ゴシック" panose="020B0400000000000000" pitchFamily="50" charset="-128"/>
                        </a:rPr>
                        <a:t>20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 </a:t>
                      </a:r>
                      <a:r>
                        <a:rPr kumimoji="1" lang="en-US" altLang="ja-JP" sz="1200" b="1" dirty="0">
                          <a:solidFill>
                            <a:schemeClr val="tx1"/>
                          </a:solidFill>
                          <a:latin typeface="游ゴシック" panose="020B0400000000000000" pitchFamily="50" charset="-128"/>
                          <a:ea typeface="游ゴシック" panose="020B0400000000000000" pitchFamily="50" charset="-128"/>
                        </a:rPr>
                        <a:t>/ 60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35108282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Facebook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3.3</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solidFill>
                            <a:schemeClr val="tx1"/>
                          </a:solidFill>
                          <a:latin typeface="游ゴシック" panose="020B0400000000000000" pitchFamily="50" charset="-128"/>
                          <a:ea typeface="游ゴシック" panose="020B0400000000000000" pitchFamily="50" charset="-128"/>
                        </a:rPr>
                        <a:t>/ 40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2257304632"/>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TikTok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2.8</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40~50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63198014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Threads</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20</a:t>
                      </a:r>
                      <a:r>
                        <a:rPr kumimoji="1" lang="ja-JP" altLang="en-US" sz="1200" b="1" dirty="0">
                          <a:solidFill>
                            <a:srgbClr val="E25A4E"/>
                          </a:solidFill>
                          <a:latin typeface="游ゴシック" panose="020B0400000000000000" pitchFamily="50" charset="-128"/>
                          <a:ea typeface="游ゴシック" panose="020B0400000000000000" pitchFamily="50" charset="-128"/>
                        </a:rPr>
                        <a:t>代</a:t>
                      </a:r>
                      <a:r>
                        <a:rPr kumimoji="1" lang="ja-JP" altLang="en-US" sz="1200" b="1" dirty="0">
                          <a:solidFill>
                            <a:srgbClr val="4472C4"/>
                          </a:solidFill>
                          <a:latin typeface="游ゴシック" panose="020B0400000000000000" pitchFamily="50" charset="-128"/>
                          <a:ea typeface="游ゴシック" panose="020B0400000000000000" pitchFamily="50" charset="-128"/>
                        </a:rPr>
                        <a:t>男</a:t>
                      </a:r>
                      <a:r>
                        <a:rPr kumimoji="1" lang="ja-JP" altLang="en-US" sz="1200" b="1" dirty="0">
                          <a:solidFill>
                            <a:srgbClr val="E25A4E"/>
                          </a:solidFill>
                          <a:latin typeface="游ゴシック" panose="020B0400000000000000" pitchFamily="50" charset="-128"/>
                          <a:ea typeface="游ゴシック" panose="020B0400000000000000" pitchFamily="50" charset="-128"/>
                        </a:rPr>
                        <a:t>女 </a:t>
                      </a:r>
                      <a:r>
                        <a:rPr kumimoji="1" lang="en-US" altLang="ja-JP" sz="1200" b="1" dirty="0">
                          <a:latin typeface="游ゴシック" panose="020B0400000000000000" pitchFamily="50" charset="-128"/>
                          <a:ea typeface="游ゴシック" panose="020B0400000000000000" pitchFamily="50" charset="-128"/>
                        </a:rPr>
                        <a:t>/ 40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720934520"/>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ブロックしたことがない</a:t>
                      </a: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419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58.3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60</a:t>
                      </a:r>
                      <a:r>
                        <a:rPr kumimoji="1" lang="ja-JP" altLang="en-US" sz="1200" b="1" dirty="0">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50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accent4">
                        <a:lumMod val="20000"/>
                        <a:lumOff val="80000"/>
                      </a:schemeClr>
                    </a:solidFill>
                  </a:tcPr>
                </a:tc>
                <a:extLst>
                  <a:ext uri="{0D108BD9-81ED-4DB2-BD59-A6C34878D82A}">
                    <a16:rowId xmlns:a16="http://schemas.microsoft.com/office/drawing/2014/main" val="535485064"/>
                  </a:ext>
                </a:extLst>
              </a:tr>
            </a:tbl>
          </a:graphicData>
        </a:graphic>
      </p:graphicFrame>
      <p:sp>
        <p:nvSpPr>
          <p:cNvPr id="7" name="テキスト ボックス 6">
            <a:extLst>
              <a:ext uri="{FF2B5EF4-FFF2-40B4-BE49-F238E27FC236}">
                <a16:creationId xmlns:a16="http://schemas.microsoft.com/office/drawing/2014/main" id="{4580A208-2B0C-809C-AC0D-CF60BD3BBA5E}"/>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過去、商品・ブランド・企業の公式アカウントを</a:t>
            </a:r>
            <a:r>
              <a:rPr lang="ja-JP" altLang="en-US" sz="1200" b="1" dirty="0">
                <a:solidFill>
                  <a:srgbClr val="FF0000"/>
                </a:solidFill>
                <a:latin typeface="游ゴシック" panose="020B0400000000000000" pitchFamily="50" charset="-128"/>
                <a:ea typeface="游ゴシック" panose="020B0400000000000000" pitchFamily="50" charset="-128"/>
              </a:rPr>
              <a:t>ブロック</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したことがある方の</a:t>
            </a:r>
            <a:r>
              <a:rPr lang="en-US" altLang="ja-JP" sz="1200" b="1" dirty="0">
                <a:solidFill>
                  <a:srgbClr val="FF0000"/>
                </a:solidFill>
                <a:latin typeface="游ゴシック" panose="020B0400000000000000" pitchFamily="50" charset="-128"/>
                <a:ea typeface="游ゴシック" panose="020B0400000000000000" pitchFamily="50" charset="-128"/>
              </a:rPr>
              <a:t>SNS</a:t>
            </a:r>
            <a:r>
              <a:rPr lang="ja-JP" altLang="en-US" sz="1200" b="1" dirty="0">
                <a:solidFill>
                  <a:srgbClr val="FF0000"/>
                </a:solidFill>
                <a:latin typeface="游ゴシック" panose="020B0400000000000000" pitchFamily="50" charset="-128"/>
                <a:ea typeface="游ゴシック" panose="020B0400000000000000" pitchFamily="50" charset="-128"/>
              </a:rPr>
              <a:t>媒体別</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sp>
        <p:nvSpPr>
          <p:cNvPr id="5" name="テキスト ボックス 10">
            <a:extLst>
              <a:ext uri="{FF2B5EF4-FFF2-40B4-BE49-F238E27FC236}">
                <a16:creationId xmlns:a16="http://schemas.microsoft.com/office/drawing/2014/main" id="{93758CE2-EA12-89D2-EF09-29CF2BB7F627}"/>
              </a:ext>
            </a:extLst>
          </p:cNvPr>
          <p:cNvSpPr txBox="1"/>
          <p:nvPr/>
        </p:nvSpPr>
        <p:spPr>
          <a:xfrm>
            <a:off x="411229" y="5248985"/>
            <a:ext cx="9083541" cy="117391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フォロー経験とブロック経験は表裏の関係にあり、フォロー経験率が高い</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代女性は比例してブロック率も高い。</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また、次いで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代男性のブロック率も高く、</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代の若者は景品を目当てとした一時的なフォローや自分に必要のない</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情報を遮断する行動特性があることがわかる。一方で</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50~60</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代男女は</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他の層と比較してブロック経験率が</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圧倒的に低く、そもそもブロックしたことがない人が</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70%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を超えるため、</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SNS</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を活用した</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顧客育成施策</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が有効といえる。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 name="Slide Number Placeholder 5">
            <a:extLst>
              <a:ext uri="{FF2B5EF4-FFF2-40B4-BE49-F238E27FC236}">
                <a16:creationId xmlns:a16="http://schemas.microsoft.com/office/drawing/2014/main" id="{CBF367C3-3097-5385-2C25-EE0276805B1C}"/>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11</a:t>
            </a:fld>
            <a:endParaRPr kumimoji="1" lang="ja-JP" altLang="en-US" dirty="0"/>
          </a:p>
        </p:txBody>
      </p:sp>
      <p:grpSp>
        <p:nvGrpSpPr>
          <p:cNvPr id="16" name="グループ化 15">
            <a:extLst>
              <a:ext uri="{FF2B5EF4-FFF2-40B4-BE49-F238E27FC236}">
                <a16:creationId xmlns:a16="http://schemas.microsoft.com/office/drawing/2014/main" id="{D9E61F07-702C-25F8-48D4-67CEBCBAC095}"/>
              </a:ext>
            </a:extLst>
          </p:cNvPr>
          <p:cNvGrpSpPr/>
          <p:nvPr/>
        </p:nvGrpSpPr>
        <p:grpSpPr>
          <a:xfrm>
            <a:off x="3863905" y="4931144"/>
            <a:ext cx="2178190" cy="253916"/>
            <a:chOff x="4004956" y="4931144"/>
            <a:chExt cx="2178190" cy="253916"/>
          </a:xfrm>
        </p:grpSpPr>
        <p:sp>
          <p:nvSpPr>
            <p:cNvPr id="8" name="正方形/長方形 7">
              <a:extLst>
                <a:ext uri="{FF2B5EF4-FFF2-40B4-BE49-F238E27FC236}">
                  <a16:creationId xmlns:a16="http://schemas.microsoft.com/office/drawing/2014/main" id="{5EF860F4-04C9-36FD-AC49-1F0AFB77A0E5}"/>
                </a:ext>
              </a:extLst>
            </p:cNvPr>
            <p:cNvSpPr/>
            <p:nvPr/>
          </p:nvSpPr>
          <p:spPr>
            <a:xfrm>
              <a:off x="4004956" y="4979575"/>
              <a:ext cx="157480" cy="157054"/>
            </a:xfrm>
            <a:prstGeom prst="rect">
              <a:avLst/>
            </a:prstGeom>
            <a:solidFill>
              <a:schemeClr val="accent4">
                <a:lumMod val="20000"/>
                <a:lumOff val="80000"/>
              </a:schemeClr>
            </a:solid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6DF03DA-AE1E-CAE9-8BB2-DD571BB255AC}"/>
                </a:ext>
              </a:extLst>
            </p:cNvPr>
            <p:cNvSpPr/>
            <p:nvPr/>
          </p:nvSpPr>
          <p:spPr>
            <a:xfrm>
              <a:off x="4915749" y="4980419"/>
              <a:ext cx="157480" cy="157054"/>
            </a:xfrm>
            <a:prstGeom prst="rect">
              <a:avLst/>
            </a:prstGeom>
            <a:solidFill>
              <a:srgbClr val="BDD7EE"/>
            </a:solidFill>
            <a:ln w="190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81918C1-8B94-43E1-C771-7E3870A769F5}"/>
                </a:ext>
              </a:extLst>
            </p:cNvPr>
            <p:cNvSpPr txBox="1"/>
            <p:nvPr/>
          </p:nvSpPr>
          <p:spPr>
            <a:xfrm>
              <a:off x="4162436" y="4931144"/>
              <a:ext cx="765734" cy="253916"/>
            </a:xfrm>
            <a:prstGeom prst="rect">
              <a:avLst/>
            </a:prstGeom>
            <a:noFill/>
          </p:spPr>
          <p:txBody>
            <a:bodyPr wrap="square" rtlCol="0">
              <a:spAutoFit/>
            </a:bodyPr>
            <a:lstStyle/>
            <a:p>
              <a:r>
                <a:rPr kumimoji="1" lang="en-US" altLang="ja-JP" sz="1050" b="1" dirty="0">
                  <a:latin typeface="+mn-ea"/>
                </a:rPr>
                <a:t>60</a:t>
              </a:r>
              <a:r>
                <a:rPr kumimoji="1" lang="ja-JP" altLang="en-US" sz="1050" b="1" dirty="0">
                  <a:latin typeface="+mn-ea"/>
                </a:rPr>
                <a:t>代以上</a:t>
              </a:r>
            </a:p>
          </p:txBody>
        </p:sp>
        <p:sp>
          <p:nvSpPr>
            <p:cNvPr id="12" name="テキスト ボックス 11">
              <a:extLst>
                <a:ext uri="{FF2B5EF4-FFF2-40B4-BE49-F238E27FC236}">
                  <a16:creationId xmlns:a16="http://schemas.microsoft.com/office/drawing/2014/main" id="{9B9EEB62-E08D-A6E3-C166-C26961D99F87}"/>
                </a:ext>
              </a:extLst>
            </p:cNvPr>
            <p:cNvSpPr txBox="1"/>
            <p:nvPr/>
          </p:nvSpPr>
          <p:spPr>
            <a:xfrm>
              <a:off x="5083246" y="4931144"/>
              <a:ext cx="461193" cy="253916"/>
            </a:xfrm>
            <a:prstGeom prst="rect">
              <a:avLst/>
            </a:prstGeom>
            <a:noFill/>
          </p:spPr>
          <p:txBody>
            <a:bodyPr wrap="square" rtlCol="0">
              <a:spAutoFit/>
            </a:bodyPr>
            <a:lstStyle/>
            <a:p>
              <a:r>
                <a:rPr kumimoji="1" lang="ja-JP" altLang="en-US" sz="1050" b="1" dirty="0"/>
                <a:t>男性</a:t>
              </a:r>
            </a:p>
          </p:txBody>
        </p:sp>
        <p:sp>
          <p:nvSpPr>
            <p:cNvPr id="13" name="正方形/長方形 12">
              <a:extLst>
                <a:ext uri="{FF2B5EF4-FFF2-40B4-BE49-F238E27FC236}">
                  <a16:creationId xmlns:a16="http://schemas.microsoft.com/office/drawing/2014/main" id="{B98127E5-FBC4-A2D8-C0CE-15EF5FA38641}"/>
                </a:ext>
              </a:extLst>
            </p:cNvPr>
            <p:cNvSpPr/>
            <p:nvPr/>
          </p:nvSpPr>
          <p:spPr>
            <a:xfrm>
              <a:off x="5554456" y="4980419"/>
              <a:ext cx="157480" cy="157054"/>
            </a:xfrm>
            <a:prstGeom prst="rect">
              <a:avLst/>
            </a:prstGeom>
            <a:solidFill>
              <a:srgbClr val="F8D7D4"/>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C9A0C23-795E-3715-3B30-56F3CD325CA7}"/>
                </a:ext>
              </a:extLst>
            </p:cNvPr>
            <p:cNvSpPr txBox="1"/>
            <p:nvPr/>
          </p:nvSpPr>
          <p:spPr>
            <a:xfrm>
              <a:off x="5721953" y="4931144"/>
              <a:ext cx="461193" cy="253916"/>
            </a:xfrm>
            <a:prstGeom prst="rect">
              <a:avLst/>
            </a:prstGeom>
            <a:noFill/>
          </p:spPr>
          <p:txBody>
            <a:bodyPr wrap="square" rtlCol="0">
              <a:spAutoFit/>
            </a:bodyPr>
            <a:lstStyle/>
            <a:p>
              <a:r>
                <a:rPr kumimoji="1" lang="ja-JP" altLang="en-US" sz="1050" b="1" dirty="0"/>
                <a:t>女性</a:t>
              </a:r>
            </a:p>
          </p:txBody>
        </p:sp>
      </p:grpSp>
    </p:spTree>
    <p:extLst>
      <p:ext uri="{BB962C8B-B14F-4D97-AF65-F5344CB8AC3E}">
        <p14:creationId xmlns:p14="http://schemas.microsoft.com/office/powerpoint/2010/main" val="394860625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A5936-23DD-2F29-3E39-EAABE18776E5}"/>
              </a:ext>
            </a:extLst>
          </p:cNvPr>
          <p:cNvSpPr txBox="1">
            <a:spLocks/>
          </p:cNvSpPr>
          <p:nvPr/>
        </p:nvSpPr>
        <p:spPr>
          <a:xfrm>
            <a:off x="938800" y="728162"/>
            <a:ext cx="802839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8000"/>
              </a:lnSpc>
            </a:pPr>
            <a:r>
              <a:rPr lang="ja-JP" altLang="en-US" sz="1600" b="1" dirty="0">
                <a:latin typeface="游ゴシック" panose="020B0400000000000000" pitchFamily="50" charset="-128"/>
                <a:ea typeface="游ゴシック" panose="020B0400000000000000" pitchFamily="50" charset="-128"/>
              </a:rPr>
              <a:t>明治メイバランス</a:t>
            </a:r>
            <a:r>
              <a:rPr lang="en-US" altLang="ja-JP" sz="1600" b="1" dirty="0">
                <a:latin typeface="游ゴシック" panose="020B0400000000000000" pitchFamily="50" charset="-128"/>
                <a:ea typeface="游ゴシック" panose="020B0400000000000000" pitchFamily="50" charset="-128"/>
              </a:rPr>
              <a:t>Mini</a:t>
            </a:r>
            <a:r>
              <a:rPr lang="ja-JP" altLang="en-US" sz="1600" b="1" dirty="0">
                <a:latin typeface="游ゴシック" panose="020B0400000000000000" pitchFamily="50" charset="-128"/>
                <a:ea typeface="游ゴシック" panose="020B0400000000000000" pitchFamily="50" charset="-128"/>
              </a:rPr>
              <a:t>カップ発酵乳仕込みシリーズ発売記念！</a:t>
            </a:r>
            <a:endParaRPr lang="en-US" altLang="ja-JP" sz="1600" b="1" dirty="0">
              <a:latin typeface="游ゴシック" panose="020B0400000000000000" pitchFamily="50" charset="-128"/>
              <a:ea typeface="游ゴシック" panose="020B0400000000000000" pitchFamily="50" charset="-128"/>
            </a:endParaRPr>
          </a:p>
          <a:p>
            <a:pPr algn="ctr">
              <a:lnSpc>
                <a:spcPct val="138000"/>
              </a:lnSpc>
            </a:pPr>
            <a:r>
              <a:rPr lang="en-US" altLang="ja-JP" sz="1600" b="1" dirty="0">
                <a:latin typeface="游ゴシック" panose="020B0400000000000000" pitchFamily="50" charset="-128"/>
                <a:ea typeface="游ゴシック" panose="020B0400000000000000" pitchFamily="50" charset="-128"/>
              </a:rPr>
              <a:t>12</a:t>
            </a:r>
            <a:r>
              <a:rPr lang="ja-JP" altLang="en-US" sz="1600" b="1" dirty="0">
                <a:latin typeface="游ゴシック" panose="020B0400000000000000" pitchFamily="50" charset="-128"/>
                <a:ea typeface="游ゴシック" panose="020B0400000000000000" pitchFamily="50" charset="-128"/>
              </a:rPr>
              <a:t>日間お試しキャンペーン</a:t>
            </a:r>
            <a:endParaRPr lang="en-US" altLang="ja-JP" sz="1600" b="1"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F9A9CA8F-2CC2-5DBB-00DB-611516AF8195}"/>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solidFill>
                  <a:srgbClr val="000000"/>
                </a:solidFill>
                <a:latin typeface="+mn-ea"/>
                <a:ea typeface="+mn-ea"/>
                <a:cs typeface="+mn-cs"/>
              </a:rPr>
              <a:t>キャンペーンサイト内の「</a:t>
            </a:r>
            <a:r>
              <a:rPr lang="en-US" altLang="ja-JP" sz="1200" dirty="0">
                <a:solidFill>
                  <a:srgbClr val="000000"/>
                </a:solidFill>
                <a:latin typeface="+mn-ea"/>
                <a:ea typeface="+mn-ea"/>
                <a:cs typeface="+mn-cs"/>
              </a:rPr>
              <a:t>LINE</a:t>
            </a:r>
            <a:r>
              <a:rPr lang="ja-JP" altLang="en-US" sz="1200" dirty="0">
                <a:solidFill>
                  <a:srgbClr val="000000"/>
                </a:solidFill>
                <a:latin typeface="+mn-ea"/>
                <a:ea typeface="+mn-ea"/>
                <a:cs typeface="+mn-cs"/>
              </a:rPr>
              <a:t>で応募する」ボタンから明治メイバランス</a:t>
            </a:r>
            <a:r>
              <a:rPr lang="en-US" altLang="ja-JP" sz="1200" dirty="0">
                <a:solidFill>
                  <a:srgbClr val="000000"/>
                </a:solidFill>
                <a:latin typeface="+mn-ea"/>
                <a:ea typeface="+mn-ea"/>
                <a:cs typeface="+mn-cs"/>
              </a:rPr>
              <a:t>Mini</a:t>
            </a:r>
            <a:r>
              <a:rPr lang="ja-JP" altLang="en-US" sz="1200" dirty="0">
                <a:solidFill>
                  <a:srgbClr val="000000"/>
                </a:solidFill>
                <a:latin typeface="+mn-ea"/>
                <a:ea typeface="+mn-ea"/>
                <a:cs typeface="+mn-cs"/>
              </a:rPr>
              <a:t>カップ</a:t>
            </a:r>
            <a:r>
              <a:rPr lang="en-US" altLang="ja-JP" sz="1200" dirty="0">
                <a:solidFill>
                  <a:srgbClr val="000000"/>
                </a:solidFill>
                <a:latin typeface="+mn-ea"/>
                <a:ea typeface="+mn-ea"/>
                <a:cs typeface="+mn-cs"/>
              </a:rPr>
              <a:t>LINE</a:t>
            </a:r>
            <a:r>
              <a:rPr lang="ja-JP" altLang="en-US" sz="1200" dirty="0">
                <a:solidFill>
                  <a:srgbClr val="000000"/>
                </a:solidFill>
                <a:latin typeface="+mn-ea"/>
                <a:ea typeface="+mn-ea"/>
                <a:cs typeface="+mn-cs"/>
              </a:rPr>
              <a:t>公式アカウントを友だち追加し、配信されるキャンペーンメッセージまたはリッチメニューより応募するとその場で抽選結果がわかるキャンペーン。</a:t>
            </a:r>
          </a:p>
        </p:txBody>
      </p:sp>
      <p:sp>
        <p:nvSpPr>
          <p:cNvPr id="7" name="テキスト ボックス 6">
            <a:extLst>
              <a:ext uri="{FF2B5EF4-FFF2-40B4-BE49-F238E27FC236}">
                <a16:creationId xmlns:a16="http://schemas.microsoft.com/office/drawing/2014/main" id="{92EC6780-1CF0-00BF-401C-637A6C49DD3A}"/>
              </a:ext>
            </a:extLst>
          </p:cNvPr>
          <p:cNvSpPr txBox="1"/>
          <p:nvPr/>
        </p:nvSpPr>
        <p:spPr>
          <a:xfrm>
            <a:off x="806420" y="5009629"/>
            <a:ext cx="5251781" cy="1173911"/>
          </a:xfrm>
          <a:prstGeom prst="rect">
            <a:avLst/>
          </a:prstGeom>
          <a:noFill/>
        </p:spPr>
        <p:txBody>
          <a:bodyPr wrap="square">
            <a:spAutoFit/>
          </a:bodyPr>
          <a:lstStyle/>
          <a:p>
            <a:pPr>
              <a:lnSpc>
                <a:spcPct val="150000"/>
              </a:lnSpc>
            </a:pPr>
            <a:r>
              <a:rPr kumimoji="1" lang="ja-JP" altLang="en-US" sz="1200" b="1" dirty="0">
                <a:solidFill>
                  <a:srgbClr val="000000"/>
                </a:solidFill>
                <a:latin typeface="+mn-ea"/>
              </a:rPr>
              <a:t>中高年層による応募が多い</a:t>
            </a:r>
            <a:r>
              <a:rPr kumimoji="1" lang="en-US" altLang="ja-JP" sz="1200" b="1" dirty="0">
                <a:solidFill>
                  <a:srgbClr val="000000"/>
                </a:solidFill>
                <a:latin typeface="+mn-ea"/>
              </a:rPr>
              <a:t>LINE</a:t>
            </a:r>
            <a:r>
              <a:rPr kumimoji="1" lang="ja-JP" altLang="en-US" sz="1200" b="1" dirty="0">
                <a:solidFill>
                  <a:srgbClr val="000000"/>
                </a:solidFill>
                <a:latin typeface="+mn-ea"/>
              </a:rPr>
              <a:t>では、可能な限り煩雑な手続きを減らし、簡単に応募できる仕組みを取ることが重要である。本施策は、</a:t>
            </a:r>
            <a:r>
              <a:rPr kumimoji="1" lang="en-US" altLang="ja-JP" sz="1200" b="1" dirty="0">
                <a:solidFill>
                  <a:srgbClr val="000000"/>
                </a:solidFill>
                <a:latin typeface="+mn-ea"/>
              </a:rPr>
              <a:t>LINE</a:t>
            </a:r>
            <a:r>
              <a:rPr kumimoji="1" lang="ja-JP" altLang="en-US" sz="1200" b="1" dirty="0">
                <a:solidFill>
                  <a:srgbClr val="000000"/>
                </a:solidFill>
                <a:latin typeface="+mn-ea"/>
              </a:rPr>
              <a:t>上で応募ボタンを押すのみで気軽に参加できるため、応募者数の増加が見込める。また、期間中毎日参加できるため</a:t>
            </a:r>
            <a:r>
              <a:rPr kumimoji="1" lang="en-US" altLang="ja-JP" sz="1200" b="1" dirty="0">
                <a:solidFill>
                  <a:srgbClr val="000000"/>
                </a:solidFill>
                <a:latin typeface="+mn-ea"/>
              </a:rPr>
              <a:t>LINE</a:t>
            </a:r>
            <a:r>
              <a:rPr kumimoji="1" lang="ja-JP" altLang="en-US" sz="1200" b="1" dirty="0">
                <a:solidFill>
                  <a:srgbClr val="000000"/>
                </a:solidFill>
                <a:latin typeface="+mn-ea"/>
              </a:rPr>
              <a:t>のブロック率低下にも繋がる。</a:t>
            </a:r>
            <a:endParaRPr kumimoji="1" lang="en-US" altLang="ja-JP" sz="1200" b="1" dirty="0">
              <a:solidFill>
                <a:srgbClr val="000000"/>
              </a:solidFill>
              <a:latin typeface="+mn-ea"/>
            </a:endParaRPr>
          </a:p>
        </p:txBody>
      </p:sp>
      <p:sp>
        <p:nvSpPr>
          <p:cNvPr id="8" name="テキスト ボックス 7">
            <a:extLst>
              <a:ext uri="{FF2B5EF4-FFF2-40B4-BE49-F238E27FC236}">
                <a16:creationId xmlns:a16="http://schemas.microsoft.com/office/drawing/2014/main" id="{63601C45-2814-C6CB-01CE-D36FC57E6B34}"/>
              </a:ext>
            </a:extLst>
          </p:cNvPr>
          <p:cNvSpPr txBox="1"/>
          <p:nvPr/>
        </p:nvSpPr>
        <p:spPr>
          <a:xfrm>
            <a:off x="2970240" y="371117"/>
            <a:ext cx="3965521" cy="369332"/>
          </a:xfrm>
          <a:prstGeom prst="rect">
            <a:avLst/>
          </a:prstGeom>
          <a:noFill/>
        </p:spPr>
        <p:txBody>
          <a:bodyPr wrap="square">
            <a:sp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明治</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7" name="タイトル 1">
            <a:extLst>
              <a:ext uri="{FF2B5EF4-FFF2-40B4-BE49-F238E27FC236}">
                <a16:creationId xmlns:a16="http://schemas.microsoft.com/office/drawing/2014/main" id="{85CA8886-A36B-BF90-78F7-8BAEB62494C6}"/>
              </a:ext>
            </a:extLst>
          </p:cNvPr>
          <p:cNvSpPr txBox="1">
            <a:spLocks/>
          </p:cNvSpPr>
          <p:nvPr/>
        </p:nvSpPr>
        <p:spPr>
          <a:xfrm>
            <a:off x="806420" y="2397802"/>
            <a:ext cx="2525487"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t>友だち追加＆応募ボタン</a:t>
            </a:r>
            <a:endParaRPr lang="en-US" altLang="ja-JP" sz="1200" dirty="0"/>
          </a:p>
          <a:p>
            <a:pPr algn="ctr">
              <a:lnSpc>
                <a:spcPct val="150000"/>
              </a:lnSpc>
            </a:pPr>
            <a:r>
              <a:rPr lang="ja-JP" altLang="en-US" sz="1200" dirty="0"/>
              <a:t>インスタントウィン</a:t>
            </a:r>
            <a:endParaRPr lang="en-US" altLang="ja-JP" sz="1200" dirty="0"/>
          </a:p>
        </p:txBody>
      </p:sp>
      <p:sp>
        <p:nvSpPr>
          <p:cNvPr id="15" name="タイトル 1">
            <a:extLst>
              <a:ext uri="{FF2B5EF4-FFF2-40B4-BE49-F238E27FC236}">
                <a16:creationId xmlns:a16="http://schemas.microsoft.com/office/drawing/2014/main" id="{CC2D8FC6-6D31-E007-DA82-56E0EE6CE0D7}"/>
              </a:ext>
            </a:extLst>
          </p:cNvPr>
          <p:cNvSpPr txBox="1">
            <a:spLocks/>
          </p:cNvSpPr>
          <p:nvPr/>
        </p:nvSpPr>
        <p:spPr>
          <a:xfrm>
            <a:off x="6747895" y="2312900"/>
            <a:ext cx="2525487" cy="9150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t>明治メイバランス</a:t>
            </a:r>
            <a:r>
              <a:rPr lang="en-US" altLang="ja-JP" sz="1200" dirty="0"/>
              <a:t>Mini</a:t>
            </a:r>
            <a:r>
              <a:rPr lang="ja-JP" altLang="en-US" sz="1200" dirty="0"/>
              <a:t>カップ </a:t>
            </a:r>
            <a:endParaRPr lang="en-US" altLang="ja-JP" sz="1200" dirty="0"/>
          </a:p>
          <a:p>
            <a:pPr>
              <a:lnSpc>
                <a:spcPct val="150000"/>
              </a:lnSpc>
            </a:pPr>
            <a:r>
              <a:rPr lang="ja-JP" altLang="en-US" sz="1200" dirty="0"/>
              <a:t>ギフト</a:t>
            </a:r>
            <a:r>
              <a:rPr lang="en-US" altLang="ja-JP" sz="1200" dirty="0"/>
              <a:t>BOX</a:t>
            </a:r>
            <a:r>
              <a:rPr lang="ja-JP" altLang="en-US" sz="1200" dirty="0"/>
              <a:t>発酵乳仕込み</a:t>
            </a:r>
            <a:endParaRPr lang="en-US" altLang="ja-JP" sz="1200" dirty="0"/>
          </a:p>
          <a:p>
            <a:pPr>
              <a:lnSpc>
                <a:spcPct val="150000"/>
              </a:lnSpc>
            </a:pPr>
            <a:r>
              <a:rPr lang="ja-JP" altLang="en-US" sz="1200" dirty="0"/>
              <a:t>（</a:t>
            </a:r>
            <a:r>
              <a:rPr lang="en-US" altLang="ja-JP" sz="1200" dirty="0"/>
              <a:t>12</a:t>
            </a:r>
            <a:r>
              <a:rPr lang="ja-JP" altLang="en-US" sz="1200" dirty="0"/>
              <a:t>本アソートセット）</a:t>
            </a:r>
            <a:endParaRPr lang="en-US" altLang="ja-JP" sz="1200" dirty="0"/>
          </a:p>
        </p:txBody>
      </p:sp>
      <p:sp>
        <p:nvSpPr>
          <p:cNvPr id="9" name="Slide Number Placeholder 5">
            <a:extLst>
              <a:ext uri="{FF2B5EF4-FFF2-40B4-BE49-F238E27FC236}">
                <a16:creationId xmlns:a16="http://schemas.microsoft.com/office/drawing/2014/main" id="{DB060B5B-A245-AA90-DC35-0391CCE011CC}"/>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12</a:t>
            </a:fld>
            <a:endParaRPr kumimoji="1" lang="ja-JP" altLang="en-US" dirty="0"/>
          </a:p>
        </p:txBody>
      </p:sp>
      <p:sp>
        <p:nvSpPr>
          <p:cNvPr id="4" name="タイトル 1">
            <a:extLst>
              <a:ext uri="{FF2B5EF4-FFF2-40B4-BE49-F238E27FC236}">
                <a16:creationId xmlns:a16="http://schemas.microsoft.com/office/drawing/2014/main" id="{ABDF533C-816F-C405-A7A4-2B04269A4543}"/>
              </a:ext>
            </a:extLst>
          </p:cNvPr>
          <p:cNvSpPr txBox="1">
            <a:spLocks/>
          </p:cNvSpPr>
          <p:nvPr/>
        </p:nvSpPr>
        <p:spPr>
          <a:xfrm>
            <a:off x="3568985" y="2397801"/>
            <a:ext cx="2525487"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t>LINE</a:t>
            </a:r>
          </a:p>
        </p:txBody>
      </p:sp>
      <p:sp>
        <p:nvSpPr>
          <p:cNvPr id="16" name="星: 10 pt 15">
            <a:extLst>
              <a:ext uri="{FF2B5EF4-FFF2-40B4-BE49-F238E27FC236}">
                <a16:creationId xmlns:a16="http://schemas.microsoft.com/office/drawing/2014/main" id="{ACFA70E8-5CED-2854-AE8B-246819AC62A5}"/>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mn-ea"/>
              </a:rPr>
              <a:t>中高年層向け</a:t>
            </a:r>
          </a:p>
        </p:txBody>
      </p:sp>
      <p:pic>
        <p:nvPicPr>
          <p:cNvPr id="19" name="図 18">
            <a:extLst>
              <a:ext uri="{FF2B5EF4-FFF2-40B4-BE49-F238E27FC236}">
                <a16:creationId xmlns:a16="http://schemas.microsoft.com/office/drawing/2014/main" id="{513709AC-2F2D-CC19-DAA7-98BC8E0F6325}"/>
              </a:ext>
            </a:extLst>
          </p:cNvPr>
          <p:cNvPicPr>
            <a:picLocks noChangeAspect="1"/>
          </p:cNvPicPr>
          <p:nvPr/>
        </p:nvPicPr>
        <p:blipFill>
          <a:blip r:embed="rId3"/>
          <a:stretch>
            <a:fillRect/>
          </a:stretch>
        </p:blipFill>
        <p:spPr>
          <a:xfrm>
            <a:off x="6740389" y="3487078"/>
            <a:ext cx="2221345" cy="2495433"/>
          </a:xfrm>
          <a:prstGeom prst="rect">
            <a:avLst/>
          </a:prstGeom>
        </p:spPr>
      </p:pic>
      <p:grpSp>
        <p:nvGrpSpPr>
          <p:cNvPr id="20" name="グループ化 19">
            <a:extLst>
              <a:ext uri="{FF2B5EF4-FFF2-40B4-BE49-F238E27FC236}">
                <a16:creationId xmlns:a16="http://schemas.microsoft.com/office/drawing/2014/main" id="{E8913896-5518-E43E-5782-5E0463A5216B}"/>
              </a:ext>
            </a:extLst>
          </p:cNvPr>
          <p:cNvGrpSpPr/>
          <p:nvPr/>
        </p:nvGrpSpPr>
        <p:grpSpPr>
          <a:xfrm>
            <a:off x="6562803" y="6336887"/>
            <a:ext cx="2393794" cy="319401"/>
            <a:chOff x="7614493" y="6538825"/>
            <a:chExt cx="2160000" cy="211899"/>
          </a:xfrm>
        </p:grpSpPr>
        <p:sp>
          <p:nvSpPr>
            <p:cNvPr id="21" name="正方形/長方形 15">
              <a:hlinkClick r:id="rId4"/>
              <a:extLst>
                <a:ext uri="{FF2B5EF4-FFF2-40B4-BE49-F238E27FC236}">
                  <a16:creationId xmlns:a16="http://schemas.microsoft.com/office/drawing/2014/main" id="{765AC367-D067-9BC3-0479-8EA02D0FDBB8}"/>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22" name="正方形/長方形 17">
              <a:hlinkClick r:id="rId4"/>
              <a:extLst>
                <a:ext uri="{FF2B5EF4-FFF2-40B4-BE49-F238E27FC236}">
                  <a16:creationId xmlns:a16="http://schemas.microsoft.com/office/drawing/2014/main" id="{D97E08C6-C245-2E28-6067-BD7133B95DD6}"/>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spTree>
    <p:extLst>
      <p:ext uri="{BB962C8B-B14F-4D97-AF65-F5344CB8AC3E}">
        <p14:creationId xmlns:p14="http://schemas.microsoft.com/office/powerpoint/2010/main" val="60966295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695C-2CBA-50FC-C28E-1C3C22D2FFA0}"/>
            </a:ext>
          </a:extLst>
        </p:cNvPr>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8E45F51F-98B6-A3B7-3655-C766AC2290A3}"/>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34DC20CD-6F51-FDBA-0B85-075DB400A09C}"/>
              </a:ext>
            </a:extLst>
          </p:cNvPr>
          <p:cNvSpPr>
            <a:spLocks noGrp="1"/>
          </p:cNvSpPr>
          <p:nvPr>
            <p:ph type="title"/>
          </p:nvPr>
        </p:nvSpPr>
        <p:spPr>
          <a:xfrm>
            <a:off x="681037" y="285040"/>
            <a:ext cx="8543925" cy="768348"/>
          </a:xfrm>
        </p:spPr>
        <p:txBody>
          <a:bodyPr>
            <a:normAutofit/>
          </a:bodyPr>
          <a:lstStyle/>
          <a:p>
            <a:pPr algn="ctr"/>
            <a:r>
              <a:rPr kumimoji="1" lang="en-US" altLang="ja-JP" sz="2800" dirty="0"/>
              <a:t>SNS</a:t>
            </a:r>
            <a:r>
              <a:rPr kumimoji="1" lang="ja-JP" altLang="en-US" sz="2800" dirty="0"/>
              <a:t>アカウントにおけるキャンペーン応募経験</a:t>
            </a:r>
          </a:p>
        </p:txBody>
      </p:sp>
      <p:graphicFrame>
        <p:nvGraphicFramePr>
          <p:cNvPr id="2" name="表 6">
            <a:extLst>
              <a:ext uri="{FF2B5EF4-FFF2-40B4-BE49-F238E27FC236}">
                <a16:creationId xmlns:a16="http://schemas.microsoft.com/office/drawing/2014/main" id="{17DFE79F-A270-F656-0E54-CD0BD0973D5B}"/>
              </a:ext>
            </a:extLst>
          </p:cNvPr>
          <p:cNvGraphicFramePr>
            <a:graphicFrameLocks noGrp="1"/>
          </p:cNvGraphicFramePr>
          <p:nvPr>
            <p:extLst>
              <p:ext uri="{D42A27DB-BD31-4B8C-83A1-F6EECF244321}">
                <p14:modId xmlns:p14="http://schemas.microsoft.com/office/powerpoint/2010/main" val="2880176143"/>
              </p:ext>
            </p:extLst>
          </p:nvPr>
        </p:nvGraphicFramePr>
        <p:xfrm>
          <a:off x="1080293" y="1897461"/>
          <a:ext cx="7745413" cy="2940046"/>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505239">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応募経験がある媒体</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720)</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mn-ea"/>
                        </a:rPr>
                        <a:t>多い性年代</a:t>
                      </a: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262679">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LINE</a:t>
                      </a: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293</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40.8</a:t>
                      </a: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50</a:t>
                      </a:r>
                      <a:r>
                        <a:rPr kumimoji="1" lang="ja-JP" altLang="en-US" sz="1200" b="1" dirty="0">
                          <a:solidFill>
                            <a:schemeClr val="tx1"/>
                          </a:solidFill>
                          <a:latin typeface="游ゴシック" panose="020B0400000000000000" pitchFamily="50" charset="-128"/>
                          <a:ea typeface="游ゴシック" panose="020B0400000000000000" pitchFamily="50" charset="-128"/>
                        </a:rPr>
                        <a:t>代女性 </a:t>
                      </a:r>
                      <a:r>
                        <a:rPr kumimoji="1" lang="en-US" altLang="ja-JP" sz="1200" b="1" dirty="0">
                          <a:solidFill>
                            <a:schemeClr val="tx1"/>
                          </a:solidFill>
                          <a:latin typeface="游ゴシック" panose="020B0400000000000000" pitchFamily="50" charset="-128"/>
                          <a:ea typeface="游ゴシック" panose="020B0400000000000000" pitchFamily="50" charset="-128"/>
                        </a:rPr>
                        <a:t>/ 40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a:t>
                      </a: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138919774"/>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X</a:t>
                      </a:r>
                      <a:r>
                        <a:rPr kumimoji="1" lang="ja-JP" altLang="en-US" sz="1200" b="1" dirty="0">
                          <a:latin typeface="游ゴシック" panose="020B0400000000000000" pitchFamily="50" charset="-128"/>
                          <a:ea typeface="游ゴシック" panose="020B0400000000000000" pitchFamily="50" charset="-128"/>
                        </a:rPr>
                        <a:t>（旧</a:t>
                      </a:r>
                      <a:r>
                        <a:rPr kumimoji="1" lang="en-US" altLang="ja-JP" sz="1200" b="1" dirty="0">
                          <a:latin typeface="游ゴシック" panose="020B0400000000000000" pitchFamily="50" charset="-128"/>
                          <a:ea typeface="游ゴシック" panose="020B0400000000000000" pitchFamily="50" charset="-128"/>
                        </a:rPr>
                        <a:t>Twitter</a:t>
                      </a:r>
                      <a:r>
                        <a:rPr kumimoji="1" lang="ja-JP" altLang="en-US" sz="1200" b="1" dirty="0">
                          <a:latin typeface="游ゴシック" panose="020B0400000000000000" pitchFamily="50" charset="-128"/>
                          <a:ea typeface="游ゴシック" panose="020B0400000000000000" pitchFamily="50" charset="-128"/>
                        </a:rPr>
                        <a:t>）</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257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35.7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代男性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FF0000"/>
                          </a:solidFill>
                          <a:latin typeface="游ゴシック" panose="020B0400000000000000" pitchFamily="50" charset="-128"/>
                          <a:ea typeface="游ゴシック" panose="020B0400000000000000" pitchFamily="50" charset="-128"/>
                        </a:rPr>
                        <a:t>20</a:t>
                      </a:r>
                      <a:r>
                        <a:rPr kumimoji="1" lang="ja-JP" altLang="en-US" sz="1200" b="1" dirty="0">
                          <a:solidFill>
                            <a:srgbClr val="FF0000"/>
                          </a:solidFill>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416669400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Instagram</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14.4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FF0000"/>
                          </a:solidFill>
                          <a:latin typeface="游ゴシック" panose="020B0400000000000000" pitchFamily="50" charset="-128"/>
                          <a:ea typeface="游ゴシック" panose="020B0400000000000000" pitchFamily="50" charset="-128"/>
                        </a:rPr>
                        <a:t>20</a:t>
                      </a:r>
                      <a:r>
                        <a:rPr kumimoji="1" lang="ja-JP" altLang="en-US" sz="1200" b="1" dirty="0">
                          <a:solidFill>
                            <a:srgbClr val="FF0000"/>
                          </a:solidFill>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30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134823908"/>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YouTube</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20~40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35108282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Facebook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a:t>
                      </a:r>
                      <a:r>
                        <a:rPr kumimoji="1" lang="ja-JP" altLang="en-US" sz="1200" b="1" dirty="0">
                          <a:latin typeface="游ゴシック" panose="020B0400000000000000" pitchFamily="50" charset="-128"/>
                          <a:ea typeface="游ゴシック" panose="020B0400000000000000" pitchFamily="50" charset="-128"/>
                        </a:rPr>
                        <a:t>代男性 </a:t>
                      </a:r>
                      <a:r>
                        <a:rPr kumimoji="1" lang="en-US" altLang="ja-JP" sz="1200" b="1" dirty="0">
                          <a:latin typeface="游ゴシック" panose="020B0400000000000000" pitchFamily="50" charset="-128"/>
                          <a:ea typeface="游ゴシック" panose="020B0400000000000000" pitchFamily="50" charset="-128"/>
                        </a:rPr>
                        <a:t>/ 60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2257304632"/>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TikTok</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FF0000"/>
                          </a:solidFill>
                          <a:latin typeface="游ゴシック" panose="020B0400000000000000" pitchFamily="50" charset="-128"/>
                          <a:ea typeface="游ゴシック" panose="020B0400000000000000" pitchFamily="50" charset="-128"/>
                        </a:rPr>
                        <a:t>20</a:t>
                      </a:r>
                      <a:r>
                        <a:rPr kumimoji="1" lang="ja-JP" altLang="en-US" sz="1200" b="1" dirty="0">
                          <a:solidFill>
                            <a:srgbClr val="FF0000"/>
                          </a:solidFill>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163198014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Threads</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FF0000"/>
                          </a:solidFill>
                          <a:latin typeface="游ゴシック" panose="020B0400000000000000" pitchFamily="50" charset="-128"/>
                          <a:ea typeface="游ゴシック" panose="020B0400000000000000" pitchFamily="50" charset="-128"/>
                        </a:rPr>
                        <a:t>20</a:t>
                      </a:r>
                      <a:r>
                        <a:rPr kumimoji="1" lang="ja-JP" altLang="en-US" sz="1200" b="1" dirty="0">
                          <a:solidFill>
                            <a:srgbClr val="FF0000"/>
                          </a:solidFill>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720934520"/>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フォローしたことがない</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264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36.8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50~60</a:t>
                      </a:r>
                      <a:r>
                        <a:rPr kumimoji="1" lang="ja-JP" altLang="en-US" sz="1200" b="1" dirty="0">
                          <a:latin typeface="游ゴシック" panose="020B0400000000000000" pitchFamily="50" charset="-128"/>
                          <a:ea typeface="游ゴシック" panose="020B0400000000000000" pitchFamily="50" charset="-128"/>
                        </a:rPr>
                        <a:t>代男性 </a:t>
                      </a:r>
                      <a:r>
                        <a:rPr kumimoji="1" lang="en-US" altLang="ja-JP" sz="1200" b="1" dirty="0">
                          <a:latin typeface="游ゴシック" panose="020B0400000000000000" pitchFamily="50" charset="-128"/>
                          <a:ea typeface="游ゴシック" panose="020B0400000000000000" pitchFamily="50" charset="-128"/>
                        </a:rPr>
                        <a:t>/ 30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535485064"/>
                  </a:ext>
                </a:extLst>
              </a:tr>
            </a:tbl>
          </a:graphicData>
        </a:graphic>
      </p:graphicFrame>
      <p:sp>
        <p:nvSpPr>
          <p:cNvPr id="7" name="テキスト ボックス 6">
            <a:extLst>
              <a:ext uri="{FF2B5EF4-FFF2-40B4-BE49-F238E27FC236}">
                <a16:creationId xmlns:a16="http://schemas.microsoft.com/office/drawing/2014/main" id="{0E99221A-4CB9-BDBB-3976-345FAB75E3CE}"/>
              </a:ext>
            </a:extLst>
          </p:cNvPr>
          <p:cNvSpPr txBox="1"/>
          <p:nvPr/>
        </p:nvSpPr>
        <p:spPr>
          <a:xfrm>
            <a:off x="722040" y="1448312"/>
            <a:ext cx="8461921"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自身の</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SNS</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アカウントで企業が実施するプレゼントキャンペーンに応募したことがある方の</a:t>
            </a:r>
            <a:r>
              <a:rPr lang="en-US" altLang="ja-JP" sz="1200" b="1" dirty="0">
                <a:solidFill>
                  <a:srgbClr val="FF0000"/>
                </a:solidFill>
                <a:latin typeface="游ゴシック" panose="020B0400000000000000" pitchFamily="50" charset="-128"/>
                <a:ea typeface="游ゴシック" panose="020B0400000000000000" pitchFamily="50" charset="-128"/>
              </a:rPr>
              <a:t>SNS</a:t>
            </a:r>
            <a:r>
              <a:rPr lang="ja-JP" altLang="en-US" sz="1200" b="1" dirty="0">
                <a:solidFill>
                  <a:srgbClr val="FF0000"/>
                </a:solidFill>
                <a:latin typeface="游ゴシック" panose="020B0400000000000000" pitchFamily="50" charset="-128"/>
                <a:ea typeface="游ゴシック" panose="020B0400000000000000" pitchFamily="50" charset="-128"/>
              </a:rPr>
              <a:t>媒体別</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sp>
        <p:nvSpPr>
          <p:cNvPr id="5" name="テキスト ボックス 10">
            <a:extLst>
              <a:ext uri="{FF2B5EF4-FFF2-40B4-BE49-F238E27FC236}">
                <a16:creationId xmlns:a16="http://schemas.microsoft.com/office/drawing/2014/main" id="{6A847E04-753E-C796-809F-A30F2DA26BEC}"/>
              </a:ext>
            </a:extLst>
          </p:cNvPr>
          <p:cNvSpPr txBox="1"/>
          <p:nvPr/>
        </p:nvSpPr>
        <p:spPr>
          <a:xfrm>
            <a:off x="411228" y="5240344"/>
            <a:ext cx="9083541" cy="117391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LINE</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代以上女性・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代以上男性の応募率が高く、中高年齢層のメインの応募メディアとなっている。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一方で、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X</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Twitter</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Instagram</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は、フォローを必須としたキャンペーンが大半を占めており、</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先程と同様に</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代男女のフォロー経験率が高いため、比例して応募率も高くなっている。また、</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TikTok</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Threads</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に関してもほとんどが</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代男女で占めており、</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LINE</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とその他</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SNS</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において</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二極化</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してきている。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 name="Slide Number Placeholder 5">
            <a:extLst>
              <a:ext uri="{FF2B5EF4-FFF2-40B4-BE49-F238E27FC236}">
                <a16:creationId xmlns:a16="http://schemas.microsoft.com/office/drawing/2014/main" id="{8B6E5059-207C-9F13-9F57-9497E66F086D}"/>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13</a:t>
            </a:fld>
            <a:endParaRPr kumimoji="1" lang="ja-JP" altLang="en-US" dirty="0"/>
          </a:p>
        </p:txBody>
      </p:sp>
      <p:grpSp>
        <p:nvGrpSpPr>
          <p:cNvPr id="15" name="グループ化 14">
            <a:extLst>
              <a:ext uri="{FF2B5EF4-FFF2-40B4-BE49-F238E27FC236}">
                <a16:creationId xmlns:a16="http://schemas.microsoft.com/office/drawing/2014/main" id="{725C1EE2-E2F4-5387-82C2-B98EB2474390}"/>
              </a:ext>
            </a:extLst>
          </p:cNvPr>
          <p:cNvGrpSpPr/>
          <p:nvPr/>
        </p:nvGrpSpPr>
        <p:grpSpPr>
          <a:xfrm>
            <a:off x="4434372" y="4919428"/>
            <a:ext cx="1037252" cy="253916"/>
            <a:chOff x="3863905" y="4931144"/>
            <a:chExt cx="1037252" cy="253916"/>
          </a:xfrm>
        </p:grpSpPr>
        <p:sp>
          <p:nvSpPr>
            <p:cNvPr id="8" name="正方形/長方形 7">
              <a:extLst>
                <a:ext uri="{FF2B5EF4-FFF2-40B4-BE49-F238E27FC236}">
                  <a16:creationId xmlns:a16="http://schemas.microsoft.com/office/drawing/2014/main" id="{07F441AF-E2BF-D9A3-B4AE-237691AA47E1}"/>
                </a:ext>
              </a:extLst>
            </p:cNvPr>
            <p:cNvSpPr/>
            <p:nvPr/>
          </p:nvSpPr>
          <p:spPr>
            <a:xfrm>
              <a:off x="3863905" y="4979575"/>
              <a:ext cx="157480" cy="157054"/>
            </a:xfrm>
            <a:prstGeom prst="rect">
              <a:avLst/>
            </a:prstGeom>
            <a:solidFill>
              <a:schemeClr val="accent4">
                <a:lumMod val="20000"/>
                <a:lumOff val="80000"/>
              </a:schemeClr>
            </a:solidFill>
            <a:ln w="1905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C5DAAAC-7B52-5E2D-815B-B11F58B6F1A6}"/>
                </a:ext>
              </a:extLst>
            </p:cNvPr>
            <p:cNvSpPr txBox="1"/>
            <p:nvPr/>
          </p:nvSpPr>
          <p:spPr>
            <a:xfrm>
              <a:off x="4021384" y="4931144"/>
              <a:ext cx="879773" cy="253916"/>
            </a:xfrm>
            <a:prstGeom prst="rect">
              <a:avLst/>
            </a:prstGeom>
            <a:noFill/>
          </p:spPr>
          <p:txBody>
            <a:bodyPr wrap="square" rtlCol="0">
              <a:spAutoFit/>
            </a:bodyPr>
            <a:lstStyle/>
            <a:p>
              <a:r>
                <a:rPr kumimoji="1" lang="ja-JP" altLang="en-US" sz="1050" b="1" dirty="0">
                  <a:latin typeface="+mn-ea"/>
                </a:rPr>
                <a:t>中高年齢層</a:t>
              </a:r>
            </a:p>
          </p:txBody>
        </p:sp>
      </p:grpSp>
    </p:spTree>
    <p:extLst>
      <p:ext uri="{BB962C8B-B14F-4D97-AF65-F5344CB8AC3E}">
        <p14:creationId xmlns:p14="http://schemas.microsoft.com/office/powerpoint/2010/main" val="167273848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1E77-502B-77C0-A3BF-E1551E39B04D}"/>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37B5D047-C868-6352-2CB6-D876CF7A6729}"/>
              </a:ext>
            </a:extLst>
          </p:cNvPr>
          <p:cNvSpPr txBox="1">
            <a:spLocks/>
          </p:cNvSpPr>
          <p:nvPr/>
        </p:nvSpPr>
        <p:spPr>
          <a:xfrm>
            <a:off x="816253" y="703902"/>
            <a:ext cx="82734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base">
              <a:lnSpc>
                <a:spcPct val="150000"/>
              </a:lnSpc>
            </a:pPr>
            <a:r>
              <a:rPr lang="ja-JP" altLang="en-US" sz="1600" b="1" i="0" dirty="0">
                <a:solidFill>
                  <a:srgbClr val="000000"/>
                </a:solidFill>
                <a:effectLst/>
                <a:latin typeface="+mn-ea"/>
                <a:ea typeface="+mn-ea"/>
              </a:rPr>
              <a:t>輝き洗剤キーラ </a:t>
            </a:r>
            <a:r>
              <a:rPr lang="en-US" altLang="ja-JP" sz="1600" b="1" i="0" dirty="0">
                <a:solidFill>
                  <a:srgbClr val="000000"/>
                </a:solidFill>
                <a:effectLst/>
                <a:latin typeface="+mn-ea"/>
                <a:ea typeface="+mn-ea"/>
              </a:rPr>
              <a:t>SNS</a:t>
            </a:r>
            <a:r>
              <a:rPr lang="ja-JP" altLang="en-US" sz="1600" b="1" i="0" dirty="0">
                <a:solidFill>
                  <a:srgbClr val="000000"/>
                </a:solidFill>
                <a:effectLst/>
                <a:latin typeface="+mn-ea"/>
                <a:ea typeface="+mn-ea"/>
              </a:rPr>
              <a:t>対抗水まわりおそうじ対決</a:t>
            </a:r>
            <a:r>
              <a:rPr lang="ja-JP" altLang="en-US" sz="1600" b="1" dirty="0">
                <a:solidFill>
                  <a:srgbClr val="000000"/>
                </a:solidFill>
                <a:latin typeface="+mn-ea"/>
                <a:ea typeface="+mn-ea"/>
              </a:rPr>
              <a:t>！</a:t>
            </a:r>
            <a:endParaRPr lang="en-US" altLang="ja-JP" sz="1600" b="1" dirty="0">
              <a:solidFill>
                <a:srgbClr val="000000"/>
              </a:solidFill>
              <a:latin typeface="+mn-ea"/>
              <a:ea typeface="+mn-ea"/>
            </a:endParaRPr>
          </a:p>
          <a:p>
            <a:pPr algn="ctr" fontAlgn="base">
              <a:lnSpc>
                <a:spcPct val="150000"/>
              </a:lnSpc>
            </a:pPr>
            <a:r>
              <a:rPr lang="ja-JP" altLang="en-US" sz="1600" b="1" i="0" dirty="0">
                <a:solidFill>
                  <a:srgbClr val="000000"/>
                </a:solidFill>
                <a:effectLst/>
                <a:latin typeface="+mn-ea"/>
                <a:ea typeface="+mn-ea"/>
              </a:rPr>
              <a:t>投票で豪華賞品が当たる</a:t>
            </a:r>
            <a:r>
              <a:rPr lang="ja-JP" altLang="en-US" sz="1600" b="1" dirty="0">
                <a:solidFill>
                  <a:srgbClr val="000000"/>
                </a:solidFill>
                <a:latin typeface="+mn-ea"/>
                <a:ea typeface="+mn-ea"/>
              </a:rPr>
              <a:t>！</a:t>
            </a:r>
            <a:r>
              <a:rPr lang="ja-JP" altLang="en-US" sz="1600" b="1" i="0" dirty="0">
                <a:solidFill>
                  <a:srgbClr val="000000"/>
                </a:solidFill>
                <a:effectLst/>
                <a:latin typeface="+mn-ea"/>
                <a:ea typeface="+mn-ea"/>
              </a:rPr>
              <a:t>プレゼントキャンペーン</a:t>
            </a:r>
          </a:p>
        </p:txBody>
      </p:sp>
      <p:sp>
        <p:nvSpPr>
          <p:cNvPr id="11" name="テキスト ボックス 10">
            <a:extLst>
              <a:ext uri="{FF2B5EF4-FFF2-40B4-BE49-F238E27FC236}">
                <a16:creationId xmlns:a16="http://schemas.microsoft.com/office/drawing/2014/main" id="{3A91D129-4BC2-BBFC-C5C0-3A7BB6799C11}"/>
              </a:ext>
            </a:extLst>
          </p:cNvPr>
          <p:cNvSpPr txBox="1"/>
          <p:nvPr/>
        </p:nvSpPr>
        <p:spPr>
          <a:xfrm>
            <a:off x="2431137" y="371117"/>
            <a:ext cx="5043727" cy="369332"/>
          </a:xfrm>
          <a:prstGeom prst="rect">
            <a:avLst/>
          </a:prstGeom>
          <a:noFill/>
        </p:spPr>
        <p:txBody>
          <a:bodyPr wrap="square">
            <a:spAutoFit/>
          </a:bodyPr>
          <a:lstStyle/>
          <a:p>
            <a:pPr algn="ctr"/>
            <a:r>
              <a:rPr kumimoji="1" lang="ja-JP" altLang="en-US" sz="1800" b="1" dirty="0">
                <a:solidFill>
                  <a:schemeClr val="bg1"/>
                </a:solidFill>
                <a:latin typeface="+mn-ea"/>
              </a:rPr>
              <a:t>サンスター</a:t>
            </a:r>
          </a:p>
        </p:txBody>
      </p:sp>
      <p:sp>
        <p:nvSpPr>
          <p:cNvPr id="12" name="タイトル 1">
            <a:extLst>
              <a:ext uri="{FF2B5EF4-FFF2-40B4-BE49-F238E27FC236}">
                <a16:creationId xmlns:a16="http://schemas.microsoft.com/office/drawing/2014/main" id="{FA765595-872A-A906-5BF2-7195F1E39957}"/>
              </a:ext>
            </a:extLst>
          </p:cNvPr>
          <p:cNvSpPr txBox="1">
            <a:spLocks/>
          </p:cNvSpPr>
          <p:nvPr/>
        </p:nvSpPr>
        <p:spPr>
          <a:xfrm>
            <a:off x="631128" y="2401573"/>
            <a:ext cx="2826235"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solidFill>
                  <a:srgbClr val="000000"/>
                </a:solidFill>
                <a:cs typeface="+mn-cs"/>
              </a:rPr>
              <a:t>投票 </a:t>
            </a:r>
            <a:r>
              <a:rPr lang="en-US" altLang="ja-JP" sz="1200" dirty="0">
                <a:solidFill>
                  <a:srgbClr val="000000"/>
                </a:solidFill>
                <a:cs typeface="+mn-cs"/>
              </a:rPr>
              <a:t>/ </a:t>
            </a:r>
          </a:p>
          <a:p>
            <a:pPr algn="ctr">
              <a:lnSpc>
                <a:spcPct val="150000"/>
              </a:lnSpc>
            </a:pPr>
            <a:r>
              <a:rPr lang="en-US" altLang="ja-JP" sz="1200" dirty="0">
                <a:solidFill>
                  <a:srgbClr val="000000"/>
                </a:solidFill>
                <a:cs typeface="+mn-cs"/>
              </a:rPr>
              <a:t>※</a:t>
            </a:r>
            <a:r>
              <a:rPr lang="ja-JP" altLang="en-US" sz="1200" dirty="0">
                <a:solidFill>
                  <a:srgbClr val="000000"/>
                </a:solidFill>
                <a:cs typeface="+mn-cs"/>
              </a:rPr>
              <a:t>フォロー＆リポスト（リツイート）</a:t>
            </a:r>
          </a:p>
        </p:txBody>
      </p:sp>
      <p:sp>
        <p:nvSpPr>
          <p:cNvPr id="14" name="タイトル 1">
            <a:extLst>
              <a:ext uri="{FF2B5EF4-FFF2-40B4-BE49-F238E27FC236}">
                <a16:creationId xmlns:a16="http://schemas.microsoft.com/office/drawing/2014/main" id="{D34F3435-23C7-4C29-0664-15C0847B8914}"/>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spcAft>
                <a:spcPts val="0"/>
              </a:spcAft>
            </a:pPr>
            <a:r>
              <a:rPr lang="en-US" altLang="ja-JP" sz="1200" dirty="0"/>
              <a:t>Instagram</a:t>
            </a:r>
            <a:r>
              <a:rPr lang="ja-JP" altLang="en-US" sz="1200" dirty="0"/>
              <a:t>・</a:t>
            </a:r>
            <a:r>
              <a:rPr lang="en-US" altLang="ja-JP" sz="1200" dirty="0"/>
              <a:t>X</a:t>
            </a:r>
            <a:r>
              <a:rPr lang="ja-JP" altLang="en-US" sz="1200" dirty="0"/>
              <a:t>（旧</a:t>
            </a:r>
            <a:r>
              <a:rPr lang="en-US" altLang="ja-JP" sz="1200" dirty="0"/>
              <a:t>Twitter</a:t>
            </a:r>
            <a:r>
              <a:rPr lang="ja-JP" altLang="en-US" sz="1200" dirty="0"/>
              <a:t>）・</a:t>
            </a:r>
            <a:r>
              <a:rPr lang="en-US" altLang="ja-JP" sz="1200" dirty="0"/>
              <a:t>TikTok</a:t>
            </a:r>
            <a:r>
              <a:rPr lang="ja-JP" altLang="en-US" sz="1200" dirty="0"/>
              <a:t>・</a:t>
            </a:r>
            <a:r>
              <a:rPr lang="en-US" altLang="ja-JP" sz="1200" dirty="0"/>
              <a:t>17LIVE</a:t>
            </a:r>
            <a:r>
              <a:rPr lang="ja-JP" altLang="en-US" sz="1200" dirty="0"/>
              <a:t>のインフルエンサーが投稿した「＃</a:t>
            </a:r>
            <a:r>
              <a:rPr lang="en-US" altLang="ja-JP" sz="1200" dirty="0"/>
              <a:t>SNS</a:t>
            </a:r>
            <a:r>
              <a:rPr lang="ja-JP" altLang="en-US" sz="1200" dirty="0"/>
              <a:t>対抗 水まわりお掃除対決」の投稿をチェックしてお気に入りの投稿に投票すると応募が完了する。また、Ｘ（旧</a:t>
            </a:r>
            <a:r>
              <a:rPr lang="en-US" altLang="ja-JP" sz="1200" dirty="0"/>
              <a:t>Twitter</a:t>
            </a:r>
            <a:r>
              <a:rPr lang="ja-JP" altLang="en-US" sz="1200" dirty="0"/>
              <a:t>）公式アカウントのフォローとリポスト（リツイート）で当選確率が</a:t>
            </a:r>
            <a:r>
              <a:rPr lang="en-US" altLang="ja-JP" sz="1200" dirty="0"/>
              <a:t>2</a:t>
            </a:r>
            <a:r>
              <a:rPr lang="ja-JP" altLang="en-US" sz="1200" dirty="0"/>
              <a:t>倍になる。</a:t>
            </a:r>
          </a:p>
        </p:txBody>
      </p:sp>
      <p:sp>
        <p:nvSpPr>
          <p:cNvPr id="15" name="テキスト ボックス 14">
            <a:extLst>
              <a:ext uri="{FF2B5EF4-FFF2-40B4-BE49-F238E27FC236}">
                <a16:creationId xmlns:a16="http://schemas.microsoft.com/office/drawing/2014/main" id="{CD9A9E4E-5709-3365-A3B7-76FD711AA1A8}"/>
              </a:ext>
            </a:extLst>
          </p:cNvPr>
          <p:cNvSpPr txBox="1"/>
          <p:nvPr/>
        </p:nvSpPr>
        <p:spPr>
          <a:xfrm>
            <a:off x="806420" y="5009629"/>
            <a:ext cx="5251781" cy="1173911"/>
          </a:xfrm>
          <a:prstGeom prst="rect">
            <a:avLst/>
          </a:prstGeom>
          <a:noFill/>
        </p:spPr>
        <p:txBody>
          <a:bodyPr wrap="square">
            <a:spAutoFit/>
          </a:bodyPr>
          <a:lstStyle/>
          <a:p>
            <a:pPr rtl="0">
              <a:lnSpc>
                <a:spcPct val="150000"/>
              </a:lnSpc>
              <a:spcBef>
                <a:spcPts val="0"/>
              </a:spcBef>
              <a:spcAft>
                <a:spcPts val="0"/>
              </a:spcAft>
            </a:pPr>
            <a:r>
              <a:rPr kumimoji="1" lang="en-US" altLang="ja-JP" sz="1200" b="1" dirty="0">
                <a:latin typeface="游ゴシック" panose="020B0400000000000000" pitchFamily="50" charset="-128"/>
                <a:ea typeface="游ゴシック" panose="020B0400000000000000" pitchFamily="50" charset="-128"/>
                <a:cs typeface="+mj-cs"/>
              </a:rPr>
              <a:t>LINE</a:t>
            </a:r>
            <a:r>
              <a:rPr kumimoji="1" lang="ja-JP" altLang="en-US" sz="1200" b="1" dirty="0">
                <a:latin typeface="游ゴシック" panose="020B0400000000000000" pitchFamily="50" charset="-128"/>
                <a:ea typeface="游ゴシック" panose="020B0400000000000000" pitchFamily="50" charset="-128"/>
                <a:cs typeface="+mj-cs"/>
              </a:rPr>
              <a:t>以外の</a:t>
            </a:r>
            <a:r>
              <a:rPr kumimoji="1" lang="en-US" altLang="ja-JP" sz="1200" b="1" dirty="0">
                <a:latin typeface="游ゴシック" panose="020B0400000000000000" pitchFamily="50" charset="-128"/>
                <a:ea typeface="游ゴシック" panose="020B0400000000000000" pitchFamily="50" charset="-128"/>
                <a:cs typeface="+mj-cs"/>
              </a:rPr>
              <a:t>4</a:t>
            </a:r>
            <a:r>
              <a:rPr kumimoji="1" lang="ja-JP" altLang="en-US" sz="1200" b="1" dirty="0">
                <a:latin typeface="游ゴシック" panose="020B0400000000000000" pitchFamily="50" charset="-128"/>
                <a:ea typeface="游ゴシック" panose="020B0400000000000000" pitchFamily="50" charset="-128"/>
                <a:cs typeface="+mj-cs"/>
              </a:rPr>
              <a:t>つの</a:t>
            </a:r>
            <a:r>
              <a:rPr kumimoji="1" lang="en-US" altLang="ja-JP" sz="1200" b="1" dirty="0">
                <a:latin typeface="游ゴシック" panose="020B0400000000000000" pitchFamily="50" charset="-128"/>
                <a:ea typeface="游ゴシック" panose="020B0400000000000000" pitchFamily="50" charset="-128"/>
                <a:cs typeface="+mj-cs"/>
              </a:rPr>
              <a:t>SNS</a:t>
            </a:r>
            <a:r>
              <a:rPr kumimoji="1" lang="ja-JP" altLang="en-US" sz="1200" b="1" dirty="0">
                <a:latin typeface="游ゴシック" panose="020B0400000000000000" pitchFamily="50" charset="-128"/>
                <a:ea typeface="游ゴシック" panose="020B0400000000000000" pitchFamily="50" charset="-128"/>
                <a:cs typeface="+mj-cs"/>
              </a:rPr>
              <a:t>媒体を活用することで、</a:t>
            </a:r>
            <a:r>
              <a:rPr kumimoji="1" lang="en-US" altLang="ja-JP" sz="1200" b="1" dirty="0">
                <a:latin typeface="游ゴシック" panose="020B0400000000000000" pitchFamily="50" charset="-128"/>
                <a:ea typeface="游ゴシック" panose="020B0400000000000000" pitchFamily="50" charset="-128"/>
                <a:cs typeface="+mj-cs"/>
              </a:rPr>
              <a:t>LINE</a:t>
            </a:r>
            <a:r>
              <a:rPr kumimoji="1" lang="ja-JP" altLang="en-US" sz="1200" b="1" dirty="0">
                <a:latin typeface="游ゴシック" panose="020B0400000000000000" pitchFamily="50" charset="-128"/>
                <a:ea typeface="游ゴシック" panose="020B0400000000000000" pitchFamily="50" charset="-128"/>
                <a:cs typeface="+mj-cs"/>
              </a:rPr>
              <a:t>以外の</a:t>
            </a:r>
            <a:r>
              <a:rPr kumimoji="1" lang="en-US" altLang="ja-JP" sz="1200" b="1" dirty="0">
                <a:latin typeface="游ゴシック" panose="020B0400000000000000" pitchFamily="50" charset="-128"/>
                <a:ea typeface="游ゴシック" panose="020B0400000000000000" pitchFamily="50" charset="-128"/>
                <a:cs typeface="+mj-cs"/>
              </a:rPr>
              <a:t>SNS</a:t>
            </a:r>
            <a:r>
              <a:rPr kumimoji="1" lang="ja-JP" altLang="en-US" sz="1200" b="1" dirty="0">
                <a:latin typeface="游ゴシック" panose="020B0400000000000000" pitchFamily="50" charset="-128"/>
                <a:ea typeface="游ゴシック" panose="020B0400000000000000" pitchFamily="50" charset="-128"/>
                <a:cs typeface="+mj-cs"/>
              </a:rPr>
              <a:t>の応募率が高い</a:t>
            </a:r>
            <a:r>
              <a:rPr kumimoji="1" lang="en-US" altLang="ja-JP" sz="1200" b="1" dirty="0">
                <a:latin typeface="游ゴシック" panose="020B0400000000000000" pitchFamily="50" charset="-128"/>
                <a:ea typeface="游ゴシック" panose="020B0400000000000000" pitchFamily="50" charset="-128"/>
                <a:cs typeface="+mj-cs"/>
              </a:rPr>
              <a:t>20</a:t>
            </a:r>
            <a:r>
              <a:rPr kumimoji="1" lang="ja-JP" altLang="en-US" sz="1200" b="1" dirty="0">
                <a:latin typeface="游ゴシック" panose="020B0400000000000000" pitchFamily="50" charset="-128"/>
                <a:ea typeface="游ゴシック" panose="020B0400000000000000" pitchFamily="50" charset="-128"/>
                <a:cs typeface="+mj-cs"/>
              </a:rPr>
              <a:t>代男女の囲い込みがしやすくなる。また、各媒体にて動画の視聴が必須のため、商品の使い方や使用用途などブランドや商品理解につながりやすくなるかつ、ブランドスイッチが期待できる。</a:t>
            </a:r>
            <a:endParaRPr kumimoji="1" lang="en-US" altLang="ja-JP" sz="1200" b="1" dirty="0">
              <a:latin typeface="游ゴシック" panose="020B0400000000000000" pitchFamily="50" charset="-128"/>
              <a:ea typeface="游ゴシック" panose="020B0400000000000000" pitchFamily="50" charset="-128"/>
              <a:cs typeface="+mj-cs"/>
            </a:endParaRPr>
          </a:p>
        </p:txBody>
      </p:sp>
      <p:sp>
        <p:nvSpPr>
          <p:cNvPr id="6" name="タイトル 1">
            <a:extLst>
              <a:ext uri="{FF2B5EF4-FFF2-40B4-BE49-F238E27FC236}">
                <a16:creationId xmlns:a16="http://schemas.microsoft.com/office/drawing/2014/main" id="{30591992-E677-1750-69BE-1B918A54EA76}"/>
              </a:ext>
            </a:extLst>
          </p:cNvPr>
          <p:cNvSpPr txBox="1">
            <a:spLocks/>
          </p:cNvSpPr>
          <p:nvPr/>
        </p:nvSpPr>
        <p:spPr>
          <a:xfrm>
            <a:off x="3523824" y="2401573"/>
            <a:ext cx="26653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solidFill>
                  <a:srgbClr val="000000"/>
                </a:solidFill>
                <a:cs typeface="+mn-cs"/>
              </a:rPr>
              <a:t>WEB</a:t>
            </a:r>
            <a:r>
              <a:rPr lang="ja-JP" altLang="en-US" sz="1200" dirty="0">
                <a:solidFill>
                  <a:srgbClr val="000000"/>
                </a:solidFill>
                <a:cs typeface="+mn-cs"/>
              </a:rPr>
              <a:t> </a:t>
            </a:r>
            <a:r>
              <a:rPr lang="en-US" altLang="ja-JP" sz="1200" dirty="0">
                <a:solidFill>
                  <a:srgbClr val="000000"/>
                </a:solidFill>
                <a:cs typeface="+mn-cs"/>
              </a:rPr>
              <a:t>/</a:t>
            </a:r>
            <a:r>
              <a:rPr lang="ja-JP" altLang="en-US" sz="1200" dirty="0">
                <a:solidFill>
                  <a:srgbClr val="000000"/>
                </a:solidFill>
                <a:cs typeface="+mn-cs"/>
              </a:rPr>
              <a:t> </a:t>
            </a:r>
            <a:r>
              <a:rPr lang="en-US" altLang="ja-JP" sz="1200" dirty="0">
                <a:solidFill>
                  <a:srgbClr val="000000"/>
                </a:solidFill>
                <a:cs typeface="+mn-cs"/>
              </a:rPr>
              <a:t>Instagram / X</a:t>
            </a:r>
            <a:r>
              <a:rPr lang="ja-JP" altLang="en-US" sz="1200" dirty="0">
                <a:solidFill>
                  <a:srgbClr val="000000"/>
                </a:solidFill>
                <a:cs typeface="+mn-cs"/>
              </a:rPr>
              <a:t>（旧</a:t>
            </a:r>
            <a:r>
              <a:rPr lang="en-US" altLang="ja-JP" sz="1200" dirty="0">
                <a:solidFill>
                  <a:srgbClr val="000000"/>
                </a:solidFill>
                <a:cs typeface="+mn-cs"/>
              </a:rPr>
              <a:t>Twitter</a:t>
            </a:r>
            <a:r>
              <a:rPr lang="ja-JP" altLang="en-US" sz="1200" dirty="0">
                <a:solidFill>
                  <a:srgbClr val="000000"/>
                </a:solidFill>
                <a:cs typeface="+mn-cs"/>
              </a:rPr>
              <a:t>）</a:t>
            </a:r>
            <a:r>
              <a:rPr lang="en-US" altLang="ja-JP" sz="1200" dirty="0">
                <a:solidFill>
                  <a:srgbClr val="000000"/>
                </a:solidFill>
                <a:cs typeface="+mn-cs"/>
              </a:rPr>
              <a:t>/ TikTok / 17LIVE</a:t>
            </a:r>
            <a:endParaRPr lang="ja-JP" altLang="en-US" sz="1200" dirty="0">
              <a:solidFill>
                <a:srgbClr val="000000"/>
              </a:solidFill>
              <a:cs typeface="+mn-cs"/>
            </a:endParaRPr>
          </a:p>
        </p:txBody>
      </p:sp>
      <p:sp>
        <p:nvSpPr>
          <p:cNvPr id="2" name="タイトル 1">
            <a:extLst>
              <a:ext uri="{FF2B5EF4-FFF2-40B4-BE49-F238E27FC236}">
                <a16:creationId xmlns:a16="http://schemas.microsoft.com/office/drawing/2014/main" id="{E2C22964-10A7-B9DF-E856-EE132AD58FC4}"/>
              </a:ext>
            </a:extLst>
          </p:cNvPr>
          <p:cNvSpPr txBox="1">
            <a:spLocks/>
          </p:cNvSpPr>
          <p:nvPr/>
        </p:nvSpPr>
        <p:spPr>
          <a:xfrm>
            <a:off x="6329016" y="2338581"/>
            <a:ext cx="3272183" cy="16644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en-US" altLang="ja-JP" sz="1200" dirty="0">
                <a:solidFill>
                  <a:srgbClr val="000000"/>
                </a:solidFill>
                <a:cs typeface="+mn-cs"/>
              </a:rPr>
              <a:t>〈1</a:t>
            </a:r>
            <a:r>
              <a:rPr lang="ja-JP" altLang="en-US" sz="1200" dirty="0">
                <a:solidFill>
                  <a:srgbClr val="000000"/>
                </a:solidFill>
                <a:cs typeface="+mn-cs"/>
              </a:rPr>
              <a:t>等</a:t>
            </a:r>
            <a:r>
              <a:rPr lang="en-US" altLang="ja-JP" sz="1200" dirty="0">
                <a:solidFill>
                  <a:srgbClr val="000000"/>
                </a:solidFill>
                <a:cs typeface="+mn-cs"/>
              </a:rPr>
              <a:t>〉</a:t>
            </a:r>
            <a:r>
              <a:rPr lang="ja-JP" altLang="en-US" sz="1200" dirty="0">
                <a:solidFill>
                  <a:srgbClr val="000000"/>
                </a:solidFill>
                <a:cs typeface="+mn-cs"/>
              </a:rPr>
              <a:t>選べる体験ギフト厳選の宿 </a:t>
            </a:r>
            <a:r>
              <a:rPr lang="en-US" altLang="ja-JP" sz="1200" dirty="0">
                <a:solidFill>
                  <a:srgbClr val="000000"/>
                </a:solidFill>
                <a:cs typeface="+mn-cs"/>
              </a:rPr>
              <a:t>10</a:t>
            </a:r>
            <a:r>
              <a:rPr lang="ja-JP" altLang="en-US" sz="1200" dirty="0">
                <a:solidFill>
                  <a:srgbClr val="000000"/>
                </a:solidFill>
                <a:cs typeface="+mn-cs"/>
              </a:rPr>
              <a:t>万円分</a:t>
            </a:r>
            <a:endParaRPr lang="en-US" altLang="ja-JP" sz="1200" dirty="0">
              <a:solidFill>
                <a:srgbClr val="000000"/>
              </a:solidFill>
              <a:cs typeface="+mn-cs"/>
            </a:endParaRPr>
          </a:p>
          <a:p>
            <a:pPr>
              <a:lnSpc>
                <a:spcPct val="150000"/>
              </a:lnSpc>
            </a:pPr>
            <a:r>
              <a:rPr lang="en-US" altLang="ja-JP" sz="1200" dirty="0">
                <a:solidFill>
                  <a:srgbClr val="000000"/>
                </a:solidFill>
                <a:cs typeface="+mn-cs"/>
              </a:rPr>
              <a:t>〈2</a:t>
            </a:r>
            <a:r>
              <a:rPr lang="ja-JP" altLang="en-US" sz="1200" dirty="0">
                <a:solidFill>
                  <a:srgbClr val="000000"/>
                </a:solidFill>
                <a:cs typeface="+mn-cs"/>
              </a:rPr>
              <a:t>等</a:t>
            </a:r>
            <a:r>
              <a:rPr lang="en-US" altLang="ja-JP" sz="1200" dirty="0">
                <a:solidFill>
                  <a:srgbClr val="000000"/>
                </a:solidFill>
                <a:cs typeface="+mn-cs"/>
              </a:rPr>
              <a:t>〉</a:t>
            </a:r>
            <a:r>
              <a:rPr lang="ja-JP" altLang="en-US" sz="1200" dirty="0">
                <a:solidFill>
                  <a:srgbClr val="000000"/>
                </a:solidFill>
                <a:cs typeface="+mn-cs"/>
              </a:rPr>
              <a:t>サンスター商品詰め合わせ</a:t>
            </a:r>
            <a:endParaRPr lang="en-US" altLang="ja-JP" sz="1200" dirty="0">
              <a:solidFill>
                <a:srgbClr val="000000"/>
              </a:solidFill>
              <a:cs typeface="+mn-cs"/>
            </a:endParaRPr>
          </a:p>
          <a:p>
            <a:pPr>
              <a:lnSpc>
                <a:spcPct val="150000"/>
              </a:lnSpc>
            </a:pPr>
            <a:r>
              <a:rPr lang="en-US" altLang="ja-JP" sz="1200" dirty="0">
                <a:solidFill>
                  <a:srgbClr val="000000"/>
                </a:solidFill>
                <a:cs typeface="+mn-cs"/>
              </a:rPr>
              <a:t>〈3</a:t>
            </a:r>
            <a:r>
              <a:rPr lang="ja-JP" altLang="en-US" sz="1200" dirty="0">
                <a:solidFill>
                  <a:srgbClr val="000000"/>
                </a:solidFill>
                <a:cs typeface="+mn-cs"/>
              </a:rPr>
              <a:t>等</a:t>
            </a:r>
            <a:r>
              <a:rPr lang="en-US" altLang="ja-JP" sz="1200" dirty="0">
                <a:solidFill>
                  <a:srgbClr val="000000"/>
                </a:solidFill>
                <a:cs typeface="+mn-cs"/>
              </a:rPr>
              <a:t>〉Amazon</a:t>
            </a:r>
            <a:r>
              <a:rPr lang="ja-JP" altLang="en-US" sz="1200" dirty="0">
                <a:solidFill>
                  <a:srgbClr val="000000"/>
                </a:solidFill>
                <a:cs typeface="+mn-cs"/>
              </a:rPr>
              <a:t>ギフトカード </a:t>
            </a:r>
            <a:r>
              <a:rPr lang="en-US" altLang="ja-JP" sz="1200" dirty="0">
                <a:solidFill>
                  <a:srgbClr val="000000"/>
                </a:solidFill>
                <a:cs typeface="+mn-cs"/>
              </a:rPr>
              <a:t>500</a:t>
            </a:r>
            <a:r>
              <a:rPr lang="ja-JP" altLang="en-US" sz="1200" dirty="0">
                <a:solidFill>
                  <a:srgbClr val="000000"/>
                </a:solidFill>
                <a:cs typeface="+mn-cs"/>
              </a:rPr>
              <a:t>円分</a:t>
            </a:r>
          </a:p>
        </p:txBody>
      </p:sp>
      <p:pic>
        <p:nvPicPr>
          <p:cNvPr id="8" name="図 7">
            <a:extLst>
              <a:ext uri="{FF2B5EF4-FFF2-40B4-BE49-F238E27FC236}">
                <a16:creationId xmlns:a16="http://schemas.microsoft.com/office/drawing/2014/main" id="{1916F2FE-2FE8-7A4D-A360-76C52BE1F9FF}"/>
              </a:ext>
            </a:extLst>
          </p:cNvPr>
          <p:cNvPicPr>
            <a:picLocks noChangeAspect="1"/>
          </p:cNvPicPr>
          <p:nvPr/>
        </p:nvPicPr>
        <p:blipFill>
          <a:blip r:embed="rId4"/>
          <a:stretch>
            <a:fillRect/>
          </a:stretch>
        </p:blipFill>
        <p:spPr>
          <a:xfrm>
            <a:off x="6432388" y="3596608"/>
            <a:ext cx="2884439" cy="2220534"/>
          </a:xfrm>
          <a:prstGeom prst="rect">
            <a:avLst/>
          </a:prstGeom>
        </p:spPr>
      </p:pic>
      <p:sp>
        <p:nvSpPr>
          <p:cNvPr id="20" name="Slide Number Placeholder 5">
            <a:extLst>
              <a:ext uri="{FF2B5EF4-FFF2-40B4-BE49-F238E27FC236}">
                <a16:creationId xmlns:a16="http://schemas.microsoft.com/office/drawing/2014/main" id="{B121C572-DB14-ED77-CE74-75E001204E49}"/>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14</a:t>
            </a:fld>
            <a:endParaRPr kumimoji="1" lang="ja-JP" altLang="en-US" dirty="0"/>
          </a:p>
        </p:txBody>
      </p:sp>
      <p:sp>
        <p:nvSpPr>
          <p:cNvPr id="21" name="星: 10 pt 20">
            <a:extLst>
              <a:ext uri="{FF2B5EF4-FFF2-40B4-BE49-F238E27FC236}">
                <a16:creationId xmlns:a16="http://schemas.microsoft.com/office/drawing/2014/main" id="{8D31CDDE-6407-C741-A62E-2CF045BF1742}"/>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E25A4E"/>
                </a:solidFill>
                <a:latin typeface="+mn-ea"/>
              </a:rPr>
              <a:t>20</a:t>
            </a:r>
            <a:r>
              <a:rPr kumimoji="1" lang="ja-JP" altLang="en-US" sz="1400" b="1" dirty="0">
                <a:solidFill>
                  <a:srgbClr val="E25A4E"/>
                </a:solidFill>
                <a:latin typeface="+mn-ea"/>
              </a:rPr>
              <a:t>代</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向け</a:t>
            </a:r>
          </a:p>
        </p:txBody>
      </p:sp>
      <p:grpSp>
        <p:nvGrpSpPr>
          <p:cNvPr id="22" name="グループ化 21">
            <a:extLst>
              <a:ext uri="{FF2B5EF4-FFF2-40B4-BE49-F238E27FC236}">
                <a16:creationId xmlns:a16="http://schemas.microsoft.com/office/drawing/2014/main" id="{3286E947-A47E-E6FB-D0A0-7D6B244E7866}"/>
              </a:ext>
            </a:extLst>
          </p:cNvPr>
          <p:cNvGrpSpPr/>
          <p:nvPr/>
        </p:nvGrpSpPr>
        <p:grpSpPr>
          <a:xfrm>
            <a:off x="6562803" y="6336887"/>
            <a:ext cx="2393794" cy="319401"/>
            <a:chOff x="7614493" y="6538825"/>
            <a:chExt cx="2160000" cy="211899"/>
          </a:xfrm>
        </p:grpSpPr>
        <p:sp>
          <p:nvSpPr>
            <p:cNvPr id="23" name="正方形/長方形 15">
              <a:hlinkClick r:id="rId5"/>
              <a:extLst>
                <a:ext uri="{FF2B5EF4-FFF2-40B4-BE49-F238E27FC236}">
                  <a16:creationId xmlns:a16="http://schemas.microsoft.com/office/drawing/2014/main" id="{8CE3E41D-8307-DB4B-1EBA-EC0E10F8B359}"/>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24" name="正方形/長方形 17">
              <a:hlinkClick r:id="rId5"/>
              <a:extLst>
                <a:ext uri="{FF2B5EF4-FFF2-40B4-BE49-F238E27FC236}">
                  <a16:creationId xmlns:a16="http://schemas.microsoft.com/office/drawing/2014/main" id="{F20476E8-3E57-2758-654C-50CC97AE3C55}"/>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spTree>
    <p:extLst>
      <p:ext uri="{BB962C8B-B14F-4D97-AF65-F5344CB8AC3E}">
        <p14:creationId xmlns:p14="http://schemas.microsoft.com/office/powerpoint/2010/main" val="3423382405"/>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44DC-0EB2-E3BE-D802-9DF6E5025AE6}"/>
            </a:ext>
          </a:extLst>
        </p:cNvPr>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57D99565-8398-C474-CC80-A9CA526450E2}"/>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4F04A7AE-32DF-B06C-6F59-6C35BE0E4508}"/>
              </a:ext>
            </a:extLst>
          </p:cNvPr>
          <p:cNvSpPr>
            <a:spLocks noGrp="1"/>
          </p:cNvSpPr>
          <p:nvPr>
            <p:ph type="title"/>
          </p:nvPr>
        </p:nvSpPr>
        <p:spPr>
          <a:xfrm>
            <a:off x="681037" y="285040"/>
            <a:ext cx="8543925" cy="768348"/>
          </a:xfrm>
        </p:spPr>
        <p:txBody>
          <a:bodyPr>
            <a:normAutofit/>
          </a:bodyPr>
          <a:lstStyle/>
          <a:p>
            <a:pPr algn="ctr"/>
            <a:r>
              <a:rPr kumimoji="1" lang="en-US" altLang="ja-JP" sz="2800" dirty="0"/>
              <a:t>SNS</a:t>
            </a:r>
            <a:r>
              <a:rPr kumimoji="1" lang="ja-JP" altLang="en-US" sz="2800" dirty="0"/>
              <a:t>キャンペーンに応募したことによる行動の変化</a:t>
            </a:r>
          </a:p>
        </p:txBody>
      </p:sp>
      <p:sp>
        <p:nvSpPr>
          <p:cNvPr id="7" name="テキスト ボックス 6">
            <a:extLst>
              <a:ext uri="{FF2B5EF4-FFF2-40B4-BE49-F238E27FC236}">
                <a16:creationId xmlns:a16="http://schemas.microsoft.com/office/drawing/2014/main" id="{7E1BE5FF-B772-12A0-E0E6-81B217AAE65D}"/>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SNS</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でキャンペーンに応募したことによる</a:t>
            </a:r>
            <a:r>
              <a:rPr lang="ja-JP" altLang="en-US" sz="1200" b="1" dirty="0">
                <a:solidFill>
                  <a:srgbClr val="FF0000"/>
                </a:solidFill>
                <a:latin typeface="游ゴシック" panose="020B0400000000000000" pitchFamily="50" charset="-128"/>
                <a:ea typeface="游ゴシック" panose="020B0400000000000000" pitchFamily="50" charset="-128"/>
              </a:rPr>
              <a:t>心情・行動の変化</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graphicFrame>
        <p:nvGraphicFramePr>
          <p:cNvPr id="5" name="表 6">
            <a:extLst>
              <a:ext uri="{FF2B5EF4-FFF2-40B4-BE49-F238E27FC236}">
                <a16:creationId xmlns:a16="http://schemas.microsoft.com/office/drawing/2014/main" id="{BE6992B7-9BF2-EBE3-B007-A0BA2A3502A4}"/>
              </a:ext>
            </a:extLst>
          </p:cNvPr>
          <p:cNvGraphicFramePr>
            <a:graphicFrameLocks noGrp="1"/>
          </p:cNvGraphicFramePr>
          <p:nvPr>
            <p:extLst>
              <p:ext uri="{D42A27DB-BD31-4B8C-83A1-F6EECF244321}">
                <p14:modId xmlns:p14="http://schemas.microsoft.com/office/powerpoint/2010/main" val="1744498778"/>
              </p:ext>
            </p:extLst>
          </p:nvPr>
        </p:nvGraphicFramePr>
        <p:xfrm>
          <a:off x="1080293" y="1897461"/>
          <a:ext cx="7745413" cy="3111403"/>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505239">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変化した心情・行動</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427)</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mn-ea"/>
                        </a:rPr>
                        <a:t>多い性年代</a:t>
                      </a: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企業・商品への興味が出た</a:t>
                      </a:r>
                      <a:endParaRPr kumimoji="1" lang="en-US" altLang="ja-JP"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140</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33.0</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rgbClr val="4472C4"/>
                          </a:solidFill>
                          <a:latin typeface="游ゴシック" panose="020B0400000000000000" pitchFamily="50" charset="-128"/>
                          <a:ea typeface="游ゴシック" panose="020B0400000000000000" pitchFamily="50" charset="-128"/>
                        </a:rPr>
                        <a:t>40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E25A4E"/>
                          </a:solidFill>
                          <a:latin typeface="游ゴシック" panose="020B0400000000000000" pitchFamily="50" charset="-128"/>
                          <a:ea typeface="游ゴシック" panose="020B0400000000000000" pitchFamily="50" charset="-128"/>
                        </a:rPr>
                        <a:t>30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138919774"/>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企業・商品の購入やサービスを</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利用するきっかけになった</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125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29.3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30~40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416669400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キャンペーン期間中に企業・商品の投稿をシェアやリポストした</a:t>
                      </a:r>
                    </a:p>
                  </a:txBody>
                  <a:tcPr anchor="ctr">
                    <a:solidFill>
                      <a:schemeClr val="accent4">
                        <a:lumMod val="40000"/>
                        <a:lumOff val="6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4472C4"/>
                          </a:solidFill>
                          <a:latin typeface="游ゴシック" panose="020B0400000000000000" pitchFamily="50" charset="-128"/>
                          <a:ea typeface="游ゴシック" panose="020B0400000000000000" pitchFamily="50" charset="-128"/>
                        </a:rPr>
                        <a:t>10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134823908"/>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游ゴシック" panose="020B0400000000000000" pitchFamily="50" charset="-128"/>
                          <a:ea typeface="+mn-ea"/>
                        </a:rPr>
                        <a:t>企業・商品への理解が深まった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19.4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30~40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35108282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mn-ea"/>
                        </a:rPr>
                        <a:t>企業・商品の好感度が上がった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19.3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mn-ea"/>
                        </a:rPr>
                        <a:t>20</a:t>
                      </a:r>
                      <a:r>
                        <a:rPr kumimoji="1" lang="ja-JP" altLang="en-US" sz="1200" b="1" dirty="0">
                          <a:latin typeface="游ゴシック" panose="020B0400000000000000" pitchFamily="50" charset="-128"/>
                          <a:ea typeface="+mn-ea"/>
                        </a:rPr>
                        <a:t>代女性 </a:t>
                      </a:r>
                      <a:r>
                        <a:rPr kumimoji="1" lang="en-US" altLang="ja-JP" sz="1200" b="1" dirty="0">
                          <a:latin typeface="游ゴシック" panose="020B0400000000000000" pitchFamily="50" charset="-128"/>
                          <a:ea typeface="+mn-ea"/>
                        </a:rPr>
                        <a:t>/ 40</a:t>
                      </a:r>
                      <a:r>
                        <a:rPr kumimoji="1" lang="ja-JP" altLang="en-US" sz="1200" b="1" dirty="0">
                          <a:latin typeface="游ゴシック" panose="020B0400000000000000" pitchFamily="50" charset="-128"/>
                          <a:ea typeface="+mn-ea"/>
                        </a:rPr>
                        <a:t>代男性</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extLst>
                  <a:ext uri="{0D108BD9-81ED-4DB2-BD59-A6C34878D82A}">
                    <a16:rowId xmlns:a16="http://schemas.microsoft.com/office/drawing/2014/main" val="2257304632"/>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企業・商品について家族・</a:t>
                      </a:r>
                      <a:endParaRPr kumimoji="1" lang="en-US" altLang="ja-JP" sz="1200" b="1" dirty="0">
                        <a:latin typeface="游ゴシック" panose="020B0400000000000000" pitchFamily="50" charset="-128"/>
                        <a:ea typeface="游ゴシック" panose="020B0400000000000000" pitchFamily="50" charset="-128"/>
                      </a:endParaRPr>
                    </a:p>
                    <a:p>
                      <a:pPr algn="ctr"/>
                      <a:r>
                        <a:rPr kumimoji="1" lang="ja-JP" altLang="en-US" sz="1200" b="1" dirty="0">
                          <a:latin typeface="游ゴシック" panose="020B0400000000000000" pitchFamily="50" charset="-128"/>
                          <a:ea typeface="游ゴシック" panose="020B0400000000000000" pitchFamily="50" charset="-128"/>
                        </a:rPr>
                        <a:t>友人・知人に話した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14.0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20</a:t>
                      </a:r>
                      <a:r>
                        <a:rPr kumimoji="1" lang="ja-JP" altLang="en-US" sz="1200" b="1" dirty="0">
                          <a:latin typeface="游ゴシック" panose="020B0400000000000000" pitchFamily="50" charset="-128"/>
                          <a:ea typeface="游ゴシック" panose="020B0400000000000000" pitchFamily="50" charset="-128"/>
                        </a:rPr>
                        <a:t>代男女</a:t>
                      </a:r>
                      <a:r>
                        <a:rPr kumimoji="1" lang="en-US" altLang="ja-JP" sz="1200" b="1" dirty="0">
                          <a:latin typeface="游ゴシック" panose="020B0400000000000000" pitchFamily="50" charset="-128"/>
                          <a:ea typeface="游ゴシック" panose="020B0400000000000000" pitchFamily="50" charset="-128"/>
                        </a:rPr>
                        <a:t> </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extLst>
                  <a:ext uri="{0D108BD9-81ED-4DB2-BD59-A6C34878D82A}">
                    <a16:rowId xmlns:a16="http://schemas.microsoft.com/office/drawing/2014/main" val="163198014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特になし</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98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23.1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50</a:t>
                      </a:r>
                      <a:r>
                        <a:rPr kumimoji="1" lang="ja-JP" altLang="en-US" sz="1200" b="1" dirty="0">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720934520"/>
                  </a:ext>
                </a:extLst>
              </a:tr>
            </a:tbl>
          </a:graphicData>
        </a:graphic>
      </p:graphicFrame>
      <p:sp>
        <p:nvSpPr>
          <p:cNvPr id="10" name="テキスト ボックス 10">
            <a:extLst>
              <a:ext uri="{FF2B5EF4-FFF2-40B4-BE49-F238E27FC236}">
                <a16:creationId xmlns:a16="http://schemas.microsoft.com/office/drawing/2014/main" id="{E9D51501-D456-36B8-B74C-997F9B71F225}"/>
              </a:ext>
            </a:extLst>
          </p:cNvPr>
          <p:cNvSpPr txBox="1"/>
          <p:nvPr/>
        </p:nvSpPr>
        <p:spPr>
          <a:xfrm>
            <a:off x="411228" y="5013304"/>
            <a:ext cx="9083541" cy="14509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30~40</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代男女は</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「興味度向上」「利用のきっかけ」「理解度向上」</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といったキャンペーンの効果が直接的に大きく</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出やすい傾向にある一方で、</a:t>
            </a:r>
            <a:r>
              <a:rPr lang="en-US" altLang="ja-JP"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代男性は「シェア」「リポスト」</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といった拡散行動が数値として高くなっている。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企業や商品に対する理解度やキャンペーンによる直接的な売上アップを目的とする場合は中年層を、</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話題喚起やシェア率の向上を目的とする場合は若者をターゲットに施策を進めるのが有効であるといえる。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rgbClr val="FF0000"/>
                </a:solidFill>
                <a:latin typeface="游ゴシック" panose="020B0400000000000000" pitchFamily="50" charset="-128"/>
                <a:ea typeface="游ゴシック" panose="020B0400000000000000" pitchFamily="50" charset="-128"/>
                <a:cs typeface="Times New Roman" panose="02020603050405020304" pitchFamily="18" charset="0"/>
              </a:rPr>
              <a:t>目的や施策の最終的なゴールを決めてから</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企画を進めることがポイント。</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 name="Slide Number Placeholder 5">
            <a:extLst>
              <a:ext uri="{FF2B5EF4-FFF2-40B4-BE49-F238E27FC236}">
                <a16:creationId xmlns:a16="http://schemas.microsoft.com/office/drawing/2014/main" id="{BECA4ECF-1DCF-EB04-E6E4-4CD06B2D4E7A}"/>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15</a:t>
            </a:fld>
            <a:endParaRPr kumimoji="1" lang="ja-JP" altLang="en-US" dirty="0"/>
          </a:p>
        </p:txBody>
      </p:sp>
    </p:spTree>
    <p:extLst>
      <p:ext uri="{BB962C8B-B14F-4D97-AF65-F5344CB8AC3E}">
        <p14:creationId xmlns:p14="http://schemas.microsoft.com/office/powerpoint/2010/main" val="426613573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CA1AC-0EF1-88F1-AEBF-4DE80E8B23BB}"/>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BD8D45EC-E42D-AC29-E1AC-E5E13D03F112}"/>
              </a:ext>
            </a:extLst>
          </p:cNvPr>
          <p:cNvSpPr txBox="1">
            <a:spLocks/>
          </p:cNvSpPr>
          <p:nvPr/>
        </p:nvSpPr>
        <p:spPr>
          <a:xfrm>
            <a:off x="816253" y="703902"/>
            <a:ext cx="82734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base"/>
            <a:r>
              <a:rPr lang="ja-JP" altLang="en-US" sz="1800" b="1" i="0" dirty="0">
                <a:solidFill>
                  <a:srgbClr val="000000"/>
                </a:solidFill>
                <a:effectLst/>
                <a:latin typeface="+mn-ea"/>
                <a:ea typeface="+mn-ea"/>
              </a:rPr>
              <a:t>ペットボトルで、また会おう。</a:t>
            </a:r>
          </a:p>
        </p:txBody>
      </p:sp>
      <p:sp>
        <p:nvSpPr>
          <p:cNvPr id="11" name="テキスト ボックス 10">
            <a:extLst>
              <a:ext uri="{FF2B5EF4-FFF2-40B4-BE49-F238E27FC236}">
                <a16:creationId xmlns:a16="http://schemas.microsoft.com/office/drawing/2014/main" id="{BA0BBC70-6785-53BC-928F-2D4192F61807}"/>
              </a:ext>
            </a:extLst>
          </p:cNvPr>
          <p:cNvSpPr txBox="1"/>
          <p:nvPr/>
        </p:nvSpPr>
        <p:spPr>
          <a:xfrm>
            <a:off x="2431137" y="371117"/>
            <a:ext cx="5043727" cy="369332"/>
          </a:xfrm>
          <a:prstGeom prst="rect">
            <a:avLst/>
          </a:prstGeom>
          <a:noFill/>
        </p:spPr>
        <p:txBody>
          <a:bodyPr wrap="square">
            <a:spAutoFit/>
          </a:bodyPr>
          <a:lstStyle/>
          <a:p>
            <a:pPr algn="ctr"/>
            <a:r>
              <a:rPr kumimoji="1" lang="ja-JP" altLang="en-US" sz="1800" b="1" dirty="0">
                <a:solidFill>
                  <a:schemeClr val="bg1"/>
                </a:solidFill>
                <a:latin typeface="+mn-ea"/>
              </a:rPr>
              <a:t>サントリー食品インターナショナル</a:t>
            </a:r>
          </a:p>
        </p:txBody>
      </p:sp>
      <p:sp>
        <p:nvSpPr>
          <p:cNvPr id="12" name="タイトル 1">
            <a:extLst>
              <a:ext uri="{FF2B5EF4-FFF2-40B4-BE49-F238E27FC236}">
                <a16:creationId xmlns:a16="http://schemas.microsoft.com/office/drawing/2014/main" id="{4E6852FF-90B2-C8CB-1F25-42867FFBC835}"/>
              </a:ext>
            </a:extLst>
          </p:cNvPr>
          <p:cNvSpPr txBox="1">
            <a:spLocks/>
          </p:cNvSpPr>
          <p:nvPr/>
        </p:nvSpPr>
        <p:spPr>
          <a:xfrm>
            <a:off x="697589" y="2401573"/>
            <a:ext cx="26653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solidFill>
                  <a:srgbClr val="000000"/>
                </a:solidFill>
                <a:cs typeface="+mn-cs"/>
              </a:rPr>
              <a:t>対象自販機で商品購入 </a:t>
            </a:r>
            <a:r>
              <a:rPr lang="en-US" altLang="ja-JP" sz="1200" dirty="0">
                <a:solidFill>
                  <a:srgbClr val="000000"/>
                </a:solidFill>
                <a:cs typeface="+mn-cs"/>
              </a:rPr>
              <a:t>/ </a:t>
            </a:r>
          </a:p>
          <a:p>
            <a:pPr algn="ctr">
              <a:lnSpc>
                <a:spcPct val="150000"/>
              </a:lnSpc>
            </a:pPr>
            <a:r>
              <a:rPr lang="en-US" altLang="ja-JP" sz="1200" dirty="0">
                <a:solidFill>
                  <a:srgbClr val="000000"/>
                </a:solidFill>
                <a:cs typeface="+mn-cs"/>
              </a:rPr>
              <a:t>LINE</a:t>
            </a:r>
            <a:r>
              <a:rPr lang="ja-JP" altLang="en-US" sz="1200" dirty="0">
                <a:solidFill>
                  <a:srgbClr val="000000"/>
                </a:solidFill>
                <a:cs typeface="+mn-cs"/>
              </a:rPr>
              <a:t>公式アカウント友だち追加</a:t>
            </a:r>
          </a:p>
        </p:txBody>
      </p:sp>
      <p:sp>
        <p:nvSpPr>
          <p:cNvPr id="14" name="タイトル 1">
            <a:extLst>
              <a:ext uri="{FF2B5EF4-FFF2-40B4-BE49-F238E27FC236}">
                <a16:creationId xmlns:a16="http://schemas.microsoft.com/office/drawing/2014/main" id="{2BA21592-6FDF-EE3E-0D57-F0F210CE09A5}"/>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spcAft>
                <a:spcPts val="0"/>
              </a:spcAft>
            </a:pPr>
            <a:r>
              <a:rPr lang="ja-JP" altLang="en-US" sz="1200" dirty="0"/>
              <a:t>対象自販機下部に設置されている「</a:t>
            </a:r>
            <a:r>
              <a:rPr lang="en-US" altLang="ja-JP" sz="1200" dirty="0"/>
              <a:t>Touch</a:t>
            </a:r>
            <a:r>
              <a:rPr lang="ja-JP" altLang="en-US" sz="1200" dirty="0"/>
              <a:t>！</a:t>
            </a:r>
            <a:r>
              <a:rPr lang="en-US" altLang="ja-JP" sz="1200" dirty="0"/>
              <a:t>SUNTORY</a:t>
            </a:r>
            <a:r>
              <a:rPr lang="ja-JP" altLang="en-US" sz="1200" dirty="0"/>
              <a:t>」内の二次元コードを読み取るまたは</a:t>
            </a:r>
            <a:r>
              <a:rPr lang="en-US" altLang="ja-JP" sz="1200" dirty="0"/>
              <a:t>NFC</a:t>
            </a:r>
            <a:r>
              <a:rPr lang="ja-JP" altLang="en-US" sz="1200" dirty="0"/>
              <a:t>対応のスマートフォンをかざしてサントリー商品を購入後、商品のバーコードをスキャンしてサントリー</a:t>
            </a:r>
            <a:r>
              <a:rPr lang="en-US" altLang="ja-JP" sz="1200" dirty="0"/>
              <a:t>LINE</a:t>
            </a:r>
            <a:r>
              <a:rPr lang="ja-JP" altLang="en-US" sz="1200" dirty="0"/>
              <a:t>公式アカウントを友だち追加し、応募するボタンを押すと応募が完了する。</a:t>
            </a:r>
            <a:endParaRPr lang="en-US" altLang="ja-JP" sz="1200" dirty="0"/>
          </a:p>
        </p:txBody>
      </p:sp>
      <p:sp>
        <p:nvSpPr>
          <p:cNvPr id="15" name="テキスト ボックス 14">
            <a:extLst>
              <a:ext uri="{FF2B5EF4-FFF2-40B4-BE49-F238E27FC236}">
                <a16:creationId xmlns:a16="http://schemas.microsoft.com/office/drawing/2014/main" id="{6C559BFD-94B3-6AB7-AA4B-CD39D31AA073}"/>
              </a:ext>
            </a:extLst>
          </p:cNvPr>
          <p:cNvSpPr txBox="1"/>
          <p:nvPr/>
        </p:nvSpPr>
        <p:spPr>
          <a:xfrm>
            <a:off x="806420" y="5009629"/>
            <a:ext cx="5251781" cy="1727909"/>
          </a:xfrm>
          <a:prstGeom prst="rect">
            <a:avLst/>
          </a:prstGeom>
          <a:noFill/>
        </p:spPr>
        <p:txBody>
          <a:bodyPr wrap="square">
            <a:spAutoFit/>
          </a:bodyPr>
          <a:lstStyle/>
          <a:p>
            <a:pPr rtl="0">
              <a:lnSpc>
                <a:spcPct val="150000"/>
              </a:lnSpc>
              <a:spcBef>
                <a:spcPts val="0"/>
              </a:spcBef>
              <a:spcAft>
                <a:spcPts val="0"/>
              </a:spcAft>
            </a:pPr>
            <a:r>
              <a:rPr kumimoji="1" lang="ja-JP" altLang="en-US" sz="1200" b="1" dirty="0">
                <a:latin typeface="游ゴシック" panose="020B0400000000000000" pitchFamily="50" charset="-128"/>
                <a:ea typeface="游ゴシック" panose="020B0400000000000000" pitchFamily="50" charset="-128"/>
                <a:cs typeface="+mj-cs"/>
              </a:rPr>
              <a:t>サントリーは環境への配慮と使いやすさを追求したペットボトルの開発にこだわりを持っているため、企画のコンセプトに一貫性を持たせることで企業の伝えたいメッセージや取り組みが消費者に届きやすくなり、理解につながる。また自社商品の販促だけでなく、景品にエコバッグを選定することで環境へ配慮する姿勢をみせることができるため、企業のイメージアップにつながる。</a:t>
            </a:r>
            <a:endParaRPr kumimoji="1" lang="en-US" altLang="ja-JP" sz="1200" b="1" dirty="0">
              <a:latin typeface="游ゴシック" panose="020B0400000000000000" pitchFamily="50" charset="-128"/>
              <a:ea typeface="游ゴシック" panose="020B0400000000000000" pitchFamily="50" charset="-128"/>
              <a:cs typeface="+mj-cs"/>
            </a:endParaRPr>
          </a:p>
        </p:txBody>
      </p:sp>
      <p:sp>
        <p:nvSpPr>
          <p:cNvPr id="6" name="タイトル 1">
            <a:extLst>
              <a:ext uri="{FF2B5EF4-FFF2-40B4-BE49-F238E27FC236}">
                <a16:creationId xmlns:a16="http://schemas.microsoft.com/office/drawing/2014/main" id="{DD41C9AB-045F-E7F6-C5CB-78453ABB35CB}"/>
              </a:ext>
            </a:extLst>
          </p:cNvPr>
          <p:cNvSpPr txBox="1">
            <a:spLocks/>
          </p:cNvSpPr>
          <p:nvPr/>
        </p:nvSpPr>
        <p:spPr>
          <a:xfrm>
            <a:off x="3523824" y="2401573"/>
            <a:ext cx="26653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solidFill>
                  <a:srgbClr val="000000"/>
                </a:solidFill>
                <a:cs typeface="+mn-cs"/>
              </a:rPr>
              <a:t>LINE</a:t>
            </a:r>
            <a:endParaRPr lang="ja-JP" altLang="en-US" sz="1200" dirty="0">
              <a:solidFill>
                <a:srgbClr val="000000"/>
              </a:solidFill>
              <a:cs typeface="+mn-cs"/>
            </a:endParaRPr>
          </a:p>
        </p:txBody>
      </p:sp>
      <p:sp>
        <p:nvSpPr>
          <p:cNvPr id="2" name="タイトル 1">
            <a:extLst>
              <a:ext uri="{FF2B5EF4-FFF2-40B4-BE49-F238E27FC236}">
                <a16:creationId xmlns:a16="http://schemas.microsoft.com/office/drawing/2014/main" id="{EFF4C6F2-442F-EE1E-BBDE-EFE914478585}"/>
              </a:ext>
            </a:extLst>
          </p:cNvPr>
          <p:cNvSpPr txBox="1">
            <a:spLocks/>
          </p:cNvSpPr>
          <p:nvPr/>
        </p:nvSpPr>
        <p:spPr>
          <a:xfrm>
            <a:off x="6430617" y="2389381"/>
            <a:ext cx="3193212" cy="20938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solidFill>
                  <a:srgbClr val="000000"/>
                </a:solidFill>
                <a:cs typeface="+mn-cs"/>
              </a:rPr>
              <a:t>オリジナルエコバッグ</a:t>
            </a:r>
          </a:p>
        </p:txBody>
      </p:sp>
      <p:pic>
        <p:nvPicPr>
          <p:cNvPr id="5" name="図 4">
            <a:extLst>
              <a:ext uri="{FF2B5EF4-FFF2-40B4-BE49-F238E27FC236}">
                <a16:creationId xmlns:a16="http://schemas.microsoft.com/office/drawing/2014/main" id="{41338675-B60B-4A55-6C8D-6220EA291D2A}"/>
              </a:ext>
            </a:extLst>
          </p:cNvPr>
          <p:cNvPicPr>
            <a:picLocks noChangeAspect="1"/>
          </p:cNvPicPr>
          <p:nvPr/>
        </p:nvPicPr>
        <p:blipFill>
          <a:blip r:embed="rId3"/>
          <a:stretch>
            <a:fillRect/>
          </a:stretch>
        </p:blipFill>
        <p:spPr>
          <a:xfrm>
            <a:off x="6573561" y="3113350"/>
            <a:ext cx="2393794" cy="2835909"/>
          </a:xfrm>
          <a:prstGeom prst="rect">
            <a:avLst/>
          </a:prstGeom>
        </p:spPr>
      </p:pic>
      <p:grpSp>
        <p:nvGrpSpPr>
          <p:cNvPr id="3" name="グループ化 2">
            <a:extLst>
              <a:ext uri="{FF2B5EF4-FFF2-40B4-BE49-F238E27FC236}">
                <a16:creationId xmlns:a16="http://schemas.microsoft.com/office/drawing/2014/main" id="{38D92C85-E496-AE1C-DFCF-74833622FF80}"/>
              </a:ext>
            </a:extLst>
          </p:cNvPr>
          <p:cNvGrpSpPr/>
          <p:nvPr/>
        </p:nvGrpSpPr>
        <p:grpSpPr>
          <a:xfrm>
            <a:off x="6562803" y="6336887"/>
            <a:ext cx="2393794" cy="319401"/>
            <a:chOff x="7614493" y="6538825"/>
            <a:chExt cx="2160000" cy="211899"/>
          </a:xfrm>
        </p:grpSpPr>
        <p:sp>
          <p:nvSpPr>
            <p:cNvPr id="4" name="正方形/長方形 15">
              <a:hlinkClick r:id="rId4"/>
              <a:extLst>
                <a:ext uri="{FF2B5EF4-FFF2-40B4-BE49-F238E27FC236}">
                  <a16:creationId xmlns:a16="http://schemas.microsoft.com/office/drawing/2014/main" id="{74C13D02-B64A-DD74-7D84-575346621F07}"/>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7" name="正方形/長方形 17">
              <a:hlinkClick r:id="rId4"/>
              <a:extLst>
                <a:ext uri="{FF2B5EF4-FFF2-40B4-BE49-F238E27FC236}">
                  <a16:creationId xmlns:a16="http://schemas.microsoft.com/office/drawing/2014/main" id="{254AE8AA-147D-64BE-C070-9343646D7385}"/>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sp>
        <p:nvSpPr>
          <p:cNvPr id="13" name="星: 10 pt 12">
            <a:extLst>
              <a:ext uri="{FF2B5EF4-FFF2-40B4-BE49-F238E27FC236}">
                <a16:creationId xmlns:a16="http://schemas.microsoft.com/office/drawing/2014/main" id="{746939F5-A3D6-E0E6-38CF-B70BC8D5E8DC}"/>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rPr>
              <a:t>中年層向け</a:t>
            </a:r>
          </a:p>
        </p:txBody>
      </p:sp>
      <p:sp>
        <p:nvSpPr>
          <p:cNvPr id="16" name="Slide Number Placeholder 5">
            <a:extLst>
              <a:ext uri="{FF2B5EF4-FFF2-40B4-BE49-F238E27FC236}">
                <a16:creationId xmlns:a16="http://schemas.microsoft.com/office/drawing/2014/main" id="{D69C423A-1662-8550-A314-4116A0A7FAB9}"/>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16</a:t>
            </a:fld>
            <a:endParaRPr kumimoji="1" lang="ja-JP" altLang="en-US" dirty="0"/>
          </a:p>
        </p:txBody>
      </p:sp>
      <p:pic>
        <p:nvPicPr>
          <p:cNvPr id="17" name="図 16">
            <a:extLst>
              <a:ext uri="{FF2B5EF4-FFF2-40B4-BE49-F238E27FC236}">
                <a16:creationId xmlns:a16="http://schemas.microsoft.com/office/drawing/2014/main" id="{107DEB56-83E0-0777-025C-512950299C70}"/>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3819" t="18506" r="7687" b="62285"/>
          <a:stretch/>
        </p:blipFill>
        <p:spPr>
          <a:xfrm>
            <a:off x="6664960" y="3638145"/>
            <a:ext cx="2118360" cy="544749"/>
          </a:xfrm>
          <a:prstGeom prst="rect">
            <a:avLst/>
          </a:prstGeom>
          <a:effectLst>
            <a:softEdge rad="31750"/>
          </a:effectLst>
        </p:spPr>
      </p:pic>
    </p:spTree>
    <p:extLst>
      <p:ext uri="{BB962C8B-B14F-4D97-AF65-F5344CB8AC3E}">
        <p14:creationId xmlns:p14="http://schemas.microsoft.com/office/powerpoint/2010/main" val="31206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A5936-23DD-2F29-3E39-EAABE18776E5}"/>
              </a:ext>
            </a:extLst>
          </p:cNvPr>
          <p:cNvSpPr txBox="1">
            <a:spLocks/>
          </p:cNvSpPr>
          <p:nvPr/>
        </p:nvSpPr>
        <p:spPr>
          <a:xfrm>
            <a:off x="938801" y="703902"/>
            <a:ext cx="802839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8000"/>
              </a:lnSpc>
            </a:pPr>
            <a:r>
              <a:rPr lang="ja-JP" altLang="en-US" sz="1600" b="1" dirty="0">
                <a:latin typeface="游ゴシック" panose="020B0400000000000000" pitchFamily="50" charset="-128"/>
                <a:ea typeface="游ゴシック" panose="020B0400000000000000" pitchFamily="50" charset="-128"/>
                <a:cs typeface="+mn-cs"/>
              </a:rPr>
              <a:t> </a:t>
            </a:r>
            <a:r>
              <a:rPr lang="en-US" altLang="ja-JP" sz="1600" b="1" dirty="0">
                <a:latin typeface="游ゴシック" panose="020B0400000000000000" pitchFamily="50" charset="-128"/>
                <a:ea typeface="游ゴシック" panose="020B0400000000000000" pitchFamily="50" charset="-128"/>
                <a:cs typeface="+mn-cs"/>
              </a:rPr>
              <a:t>FANTA×</a:t>
            </a:r>
            <a:r>
              <a:rPr lang="ja-JP" altLang="en-US" sz="1600" b="1" dirty="0">
                <a:latin typeface="游ゴシック" panose="020B0400000000000000" pitchFamily="50" charset="-128"/>
                <a:ea typeface="游ゴシック" panose="020B0400000000000000" pitchFamily="50" charset="-128"/>
                <a:cs typeface="+mn-cs"/>
              </a:rPr>
              <a:t>モンスターストライク</a:t>
            </a:r>
            <a:endParaRPr lang="en-US" altLang="ja-JP" sz="1600" b="1" dirty="0">
              <a:latin typeface="游ゴシック" panose="020B0400000000000000" pitchFamily="50" charset="-128"/>
              <a:ea typeface="游ゴシック" panose="020B0400000000000000" pitchFamily="50" charset="-128"/>
              <a:cs typeface="+mn-cs"/>
            </a:endParaRPr>
          </a:p>
          <a:p>
            <a:pPr algn="ctr">
              <a:lnSpc>
                <a:spcPct val="138000"/>
              </a:lnSpc>
            </a:pPr>
            <a:r>
              <a:rPr lang="ja-JP" altLang="en-US" sz="1600" b="1" dirty="0">
                <a:latin typeface="游ゴシック" panose="020B0400000000000000" pitchFamily="50" charset="-128"/>
                <a:ea typeface="游ゴシック" panose="020B0400000000000000" pitchFamily="50" charset="-128"/>
                <a:cs typeface="+mn-cs"/>
              </a:rPr>
              <a:t>遊びハジけるキャンペーン！第</a:t>
            </a:r>
            <a:r>
              <a:rPr lang="en-US" altLang="ja-JP" sz="1600" b="1" dirty="0">
                <a:latin typeface="游ゴシック" panose="020B0400000000000000" pitchFamily="50" charset="-128"/>
                <a:ea typeface="游ゴシック" panose="020B0400000000000000" pitchFamily="50" charset="-128"/>
                <a:cs typeface="+mn-cs"/>
              </a:rPr>
              <a:t>1</a:t>
            </a:r>
            <a:r>
              <a:rPr lang="ja-JP" altLang="en-US" sz="1600" b="1" dirty="0">
                <a:latin typeface="游ゴシック" panose="020B0400000000000000" pitchFamily="50" charset="-128"/>
                <a:ea typeface="游ゴシック" panose="020B0400000000000000" pitchFamily="50" charset="-128"/>
                <a:cs typeface="+mn-cs"/>
              </a:rPr>
              <a:t>弾</a:t>
            </a:r>
            <a:endParaRPr lang="en-US" altLang="ja-JP" sz="1600" b="1"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F9A9CA8F-2CC2-5DBB-00DB-611516AF8195}"/>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t>対象商品のラベルに記載されている二次元コードを読み取り、</a:t>
            </a:r>
            <a:r>
              <a:rPr lang="en-US" altLang="ja-JP" sz="1200" dirty="0"/>
              <a:t>LINE</a:t>
            </a:r>
            <a:r>
              <a:rPr lang="ja-JP" altLang="en-US" sz="1200" dirty="0"/>
              <a:t>にログインをしてガチャを回すと応募が完了する。当選者は限定コラボグッズや</a:t>
            </a:r>
            <a:r>
              <a:rPr lang="en-US" altLang="ja-JP" sz="1200" dirty="0"/>
              <a:t>LINE</a:t>
            </a:r>
            <a:r>
              <a:rPr lang="ja-JP" altLang="en-US" sz="1200" dirty="0"/>
              <a:t>ポイントが当たり、外れても</a:t>
            </a:r>
            <a:r>
              <a:rPr lang="en-US" altLang="ja-JP" sz="1200" dirty="0"/>
              <a:t>W</a:t>
            </a:r>
            <a:r>
              <a:rPr lang="ja-JP" altLang="en-US" sz="1200" dirty="0"/>
              <a:t>チャンスとして</a:t>
            </a:r>
            <a:r>
              <a:rPr lang="en-US" altLang="ja-JP" sz="1200" dirty="0"/>
              <a:t>SNS</a:t>
            </a:r>
            <a:r>
              <a:rPr lang="ja-JP" altLang="en-US" sz="1200" dirty="0"/>
              <a:t>にキャンペーン情報をシェアをすることで限定画像がもらえる。</a:t>
            </a:r>
          </a:p>
        </p:txBody>
      </p:sp>
      <p:sp>
        <p:nvSpPr>
          <p:cNvPr id="7" name="テキスト ボックス 6">
            <a:extLst>
              <a:ext uri="{FF2B5EF4-FFF2-40B4-BE49-F238E27FC236}">
                <a16:creationId xmlns:a16="http://schemas.microsoft.com/office/drawing/2014/main" id="{92EC6780-1CF0-00BF-401C-637A6C49DD3A}"/>
              </a:ext>
            </a:extLst>
          </p:cNvPr>
          <p:cNvSpPr txBox="1"/>
          <p:nvPr/>
        </p:nvSpPr>
        <p:spPr>
          <a:xfrm>
            <a:off x="806420" y="5009629"/>
            <a:ext cx="5251781" cy="1173911"/>
          </a:xfrm>
          <a:prstGeom prst="rect">
            <a:avLst/>
          </a:prstGeom>
          <a:noFill/>
        </p:spPr>
        <p:txBody>
          <a:bodyPr wrap="square">
            <a:spAutoFit/>
          </a:bodyPr>
          <a:lstStyle/>
          <a:p>
            <a:pPr>
              <a:lnSpc>
                <a:spcPct val="150000"/>
              </a:lnSpc>
            </a:pPr>
            <a:r>
              <a:rPr kumimoji="1" lang="ja-JP" altLang="en-US" sz="1200" b="1" dirty="0">
                <a:latin typeface="游ゴシック" panose="020B0400000000000000" pitchFamily="50" charset="-128"/>
                <a:ea typeface="游ゴシック" panose="020B0400000000000000" pitchFamily="50" charset="-128"/>
                <a:cs typeface="+mj-cs"/>
              </a:rPr>
              <a:t>実際のゲーム内のガチャと同じ仕様で抽選できるため、若者を中心にアプリユーザーに響きやすいかつわくわく感がある。またキャンペーン情報をシェアすることで獲得できる限定画像は</a:t>
            </a:r>
            <a:r>
              <a:rPr kumimoji="1" lang="en-US" altLang="ja-JP" sz="1200" b="1" dirty="0">
                <a:latin typeface="游ゴシック" panose="020B0400000000000000" pitchFamily="50" charset="-128"/>
                <a:ea typeface="游ゴシック" panose="020B0400000000000000" pitchFamily="50" charset="-128"/>
                <a:cs typeface="+mj-cs"/>
              </a:rPr>
              <a:t>21</a:t>
            </a:r>
            <a:r>
              <a:rPr kumimoji="1" lang="ja-JP" altLang="en-US" sz="1200" b="1" dirty="0">
                <a:latin typeface="游ゴシック" panose="020B0400000000000000" pitchFamily="50" charset="-128"/>
                <a:ea typeface="游ゴシック" panose="020B0400000000000000" pitchFamily="50" charset="-128"/>
                <a:cs typeface="+mj-cs"/>
              </a:rPr>
              <a:t>種類あり、何度でも参加できるため、ファン層による複数回のキャンペーンシェアが見込める。</a:t>
            </a:r>
            <a:endParaRPr kumimoji="1" lang="en-US" altLang="ja-JP" sz="1200" b="1" dirty="0">
              <a:latin typeface="游ゴシック" panose="020B0400000000000000" pitchFamily="50" charset="-128"/>
              <a:ea typeface="游ゴシック" panose="020B0400000000000000" pitchFamily="50" charset="-128"/>
              <a:cs typeface="+mj-cs"/>
            </a:endParaRPr>
          </a:p>
        </p:txBody>
      </p:sp>
      <p:sp>
        <p:nvSpPr>
          <p:cNvPr id="8" name="テキスト ボックス 7">
            <a:extLst>
              <a:ext uri="{FF2B5EF4-FFF2-40B4-BE49-F238E27FC236}">
                <a16:creationId xmlns:a16="http://schemas.microsoft.com/office/drawing/2014/main" id="{63601C45-2814-C6CB-01CE-D36FC57E6B34}"/>
              </a:ext>
            </a:extLst>
          </p:cNvPr>
          <p:cNvSpPr txBox="1"/>
          <p:nvPr/>
        </p:nvSpPr>
        <p:spPr>
          <a:xfrm>
            <a:off x="2970240" y="371117"/>
            <a:ext cx="3965521" cy="369332"/>
          </a:xfrm>
          <a:prstGeom prst="rect">
            <a:avLst/>
          </a:prstGeom>
          <a:noFill/>
        </p:spPr>
        <p:txBody>
          <a:bodyPr wrap="square">
            <a:spAutoFit/>
          </a:bodyPr>
          <a:lstStyle/>
          <a:p>
            <a:pPr algn="ctr"/>
            <a:r>
              <a:rPr kumimoji="1" lang="ja-JP" altLang="en-US" sz="1800" b="1" dirty="0">
                <a:solidFill>
                  <a:schemeClr val="bg1"/>
                </a:solidFill>
                <a:latin typeface="游ゴシック" panose="020B0400000000000000" pitchFamily="50" charset="-128"/>
                <a:ea typeface="游ゴシック" panose="020B0400000000000000" pitchFamily="50" charset="-128"/>
              </a:rPr>
              <a:t>日本コカ・コーラ</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7" name="タイトル 1">
            <a:extLst>
              <a:ext uri="{FF2B5EF4-FFF2-40B4-BE49-F238E27FC236}">
                <a16:creationId xmlns:a16="http://schemas.microsoft.com/office/drawing/2014/main" id="{85CA8886-A36B-BF90-78F7-8BAEB62494C6}"/>
              </a:ext>
            </a:extLst>
          </p:cNvPr>
          <p:cNvSpPr txBox="1">
            <a:spLocks/>
          </p:cNvSpPr>
          <p:nvPr/>
        </p:nvSpPr>
        <p:spPr>
          <a:xfrm>
            <a:off x="407585" y="2401162"/>
            <a:ext cx="3415384"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t>二次元コードスキャン＆</a:t>
            </a:r>
            <a:endParaRPr lang="en-US" altLang="ja-JP" sz="1200" dirty="0"/>
          </a:p>
          <a:p>
            <a:pPr algn="ctr">
              <a:lnSpc>
                <a:spcPct val="150000"/>
              </a:lnSpc>
            </a:pPr>
            <a:r>
              <a:rPr lang="ja-JP" altLang="en-US" sz="1200" dirty="0"/>
              <a:t>友だち追加＆ガチャ</a:t>
            </a:r>
            <a:endParaRPr lang="en-US" altLang="ja-JP" sz="1200" dirty="0"/>
          </a:p>
        </p:txBody>
      </p:sp>
      <p:sp>
        <p:nvSpPr>
          <p:cNvPr id="14" name="タイトル 1">
            <a:extLst>
              <a:ext uri="{FF2B5EF4-FFF2-40B4-BE49-F238E27FC236}">
                <a16:creationId xmlns:a16="http://schemas.microsoft.com/office/drawing/2014/main" id="{A0A2ED9E-3DF2-F7AD-E36D-58C49901E018}"/>
              </a:ext>
            </a:extLst>
          </p:cNvPr>
          <p:cNvSpPr txBox="1">
            <a:spLocks/>
          </p:cNvSpPr>
          <p:nvPr/>
        </p:nvSpPr>
        <p:spPr>
          <a:xfrm>
            <a:off x="6365662" y="1643860"/>
            <a:ext cx="3237370" cy="2910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marL="0" marR="0" lvl="0" indent="0" defTabSz="914400" rtl="0" eaLnBrk="0" fontAlgn="base" latinLnBrk="0" hangingPunct="0">
              <a:lnSpc>
                <a:spcPct val="150000"/>
              </a:lnSpc>
              <a:spcBef>
                <a:spcPct val="0"/>
              </a:spcBef>
              <a:spcAft>
                <a:spcPct val="0"/>
              </a:spcAft>
              <a:buClrTx/>
              <a:buSzTx/>
              <a:buFontTx/>
              <a:buNone/>
              <a:tabLst/>
            </a:pPr>
            <a:r>
              <a:rPr kumimoji="1" lang="en-US" altLang="ja-JP" sz="1200" b="1" dirty="0">
                <a:latin typeface="游ゴシック" panose="020B0400000000000000" pitchFamily="50" charset="-128"/>
                <a:ea typeface="游ゴシック" panose="020B0400000000000000" pitchFamily="50" charset="-128"/>
                <a:cs typeface="+mj-cs"/>
              </a:rPr>
              <a:t>〈A</a:t>
            </a:r>
            <a:r>
              <a:rPr kumimoji="1" lang="ja-JP" altLang="en-US" sz="1200" b="1" dirty="0">
                <a:latin typeface="游ゴシック" panose="020B0400000000000000" pitchFamily="50" charset="-128"/>
                <a:ea typeface="游ゴシック" panose="020B0400000000000000" pitchFamily="50" charset="-128"/>
                <a:cs typeface="+mj-cs"/>
              </a:rPr>
              <a:t>賞</a:t>
            </a:r>
            <a:r>
              <a:rPr kumimoji="1" lang="en-US" altLang="ja-JP" sz="1200" b="1" dirty="0">
                <a:latin typeface="游ゴシック" panose="020B0400000000000000" pitchFamily="50" charset="-128"/>
                <a:ea typeface="游ゴシック" panose="020B0400000000000000" pitchFamily="50" charset="-128"/>
                <a:cs typeface="+mj-cs"/>
              </a:rPr>
              <a:t>〉</a:t>
            </a:r>
            <a:r>
              <a:rPr kumimoji="1" lang="ja-JP" altLang="en-US" sz="1200" b="1" dirty="0">
                <a:latin typeface="游ゴシック" panose="020B0400000000000000" pitchFamily="50" charset="-128"/>
                <a:ea typeface="游ゴシック" panose="020B0400000000000000" pitchFamily="50" charset="-128"/>
                <a:cs typeface="+mj-cs"/>
              </a:rPr>
              <a:t>アクリルキーホルダー</a:t>
            </a:r>
            <a:endParaRPr kumimoji="1" lang="en-US" altLang="ja-JP" sz="1200" b="1" dirty="0">
              <a:latin typeface="游ゴシック" panose="020B0400000000000000" pitchFamily="50" charset="-128"/>
              <a:ea typeface="游ゴシック" panose="020B0400000000000000" pitchFamily="50" charset="-128"/>
              <a:cs typeface="+mj-cs"/>
            </a:endParaRPr>
          </a:p>
          <a:p>
            <a:pPr marL="0" marR="0" lvl="0" indent="0" defTabSz="914400" rtl="0" eaLnBrk="0" fontAlgn="base" latinLnBrk="0" hangingPunct="0">
              <a:lnSpc>
                <a:spcPct val="150000"/>
              </a:lnSpc>
              <a:spcBef>
                <a:spcPct val="0"/>
              </a:spcBef>
              <a:spcAft>
                <a:spcPct val="0"/>
              </a:spcAft>
              <a:buClrTx/>
              <a:buSzTx/>
              <a:buFontTx/>
              <a:buNone/>
              <a:tabLst/>
            </a:pPr>
            <a:r>
              <a:rPr lang="en-US" altLang="ja-JP" sz="1200" dirty="0"/>
              <a:t>〈B</a:t>
            </a:r>
            <a:r>
              <a:rPr lang="ja-JP" altLang="en-US" sz="1200" dirty="0"/>
              <a:t>賞</a:t>
            </a:r>
            <a:r>
              <a:rPr lang="en-US" altLang="ja-JP" sz="1200" dirty="0"/>
              <a:t>〉</a:t>
            </a:r>
            <a:r>
              <a:rPr kumimoji="1" lang="ja-JP" altLang="en-US" sz="1200" b="1" dirty="0">
                <a:latin typeface="游ゴシック" panose="020B0400000000000000" pitchFamily="50" charset="-128"/>
                <a:ea typeface="游ゴシック" panose="020B0400000000000000" pitchFamily="50" charset="-128"/>
                <a:cs typeface="+mj-cs"/>
              </a:rPr>
              <a:t>オリジナル</a:t>
            </a:r>
            <a:r>
              <a:rPr kumimoji="1" lang="en-US" altLang="ja-JP" sz="1200" b="1" dirty="0">
                <a:latin typeface="游ゴシック" panose="020B0400000000000000" pitchFamily="50" charset="-128"/>
                <a:ea typeface="游ゴシック" panose="020B0400000000000000" pitchFamily="50" charset="-128"/>
                <a:cs typeface="+mj-cs"/>
              </a:rPr>
              <a:t>QUO</a:t>
            </a:r>
            <a:r>
              <a:rPr kumimoji="1" lang="ja-JP" altLang="en-US" sz="1200" b="1" dirty="0">
                <a:latin typeface="游ゴシック" panose="020B0400000000000000" pitchFamily="50" charset="-128"/>
                <a:ea typeface="游ゴシック" panose="020B0400000000000000" pitchFamily="50" charset="-128"/>
                <a:cs typeface="+mj-cs"/>
              </a:rPr>
              <a:t>カード</a:t>
            </a:r>
            <a:endParaRPr kumimoji="1" lang="en-US" altLang="ja-JP" sz="1200" b="1" dirty="0">
              <a:latin typeface="游ゴシック" panose="020B0400000000000000" pitchFamily="50" charset="-128"/>
              <a:ea typeface="游ゴシック" panose="020B0400000000000000" pitchFamily="50" charset="-128"/>
              <a:cs typeface="+mj-cs"/>
            </a:endParaRPr>
          </a:p>
          <a:p>
            <a:pPr marL="0" marR="0" lvl="0" indent="0" defTabSz="914400" rtl="0" eaLnBrk="0" fontAlgn="base" latinLnBrk="0" hangingPunct="0">
              <a:lnSpc>
                <a:spcPct val="150000"/>
              </a:lnSpc>
              <a:spcBef>
                <a:spcPct val="0"/>
              </a:spcBef>
              <a:spcAft>
                <a:spcPct val="0"/>
              </a:spcAft>
              <a:buClrTx/>
              <a:buSzTx/>
              <a:buFontTx/>
              <a:buNone/>
              <a:tabLst/>
            </a:pPr>
            <a:r>
              <a:rPr lang="en-US" altLang="ja-JP" sz="1200" dirty="0"/>
              <a:t>〈C</a:t>
            </a:r>
            <a:r>
              <a:rPr lang="ja-JP" altLang="en-US" sz="1200" dirty="0"/>
              <a:t>賞</a:t>
            </a:r>
            <a:r>
              <a:rPr lang="en-US" altLang="ja-JP" sz="1200" dirty="0"/>
              <a:t>〉</a:t>
            </a:r>
            <a:r>
              <a:rPr kumimoji="1" lang="en-US" altLang="ja-JP" sz="1200" b="1" dirty="0">
                <a:latin typeface="游ゴシック" panose="020B0400000000000000" pitchFamily="50" charset="-128"/>
                <a:ea typeface="游ゴシック" panose="020B0400000000000000" pitchFamily="50" charset="-128"/>
                <a:cs typeface="+mj-cs"/>
              </a:rPr>
              <a:t>LINE</a:t>
            </a:r>
            <a:r>
              <a:rPr kumimoji="1" lang="ja-JP" altLang="en-US" sz="1200" b="1" dirty="0">
                <a:latin typeface="游ゴシック" panose="020B0400000000000000" pitchFamily="50" charset="-128"/>
                <a:ea typeface="游ゴシック" panose="020B0400000000000000" pitchFamily="50" charset="-128"/>
                <a:cs typeface="+mj-cs"/>
              </a:rPr>
              <a:t>ポイント</a:t>
            </a:r>
            <a:r>
              <a:rPr kumimoji="1" lang="en-US" altLang="ja-JP" sz="1200" b="1" dirty="0">
                <a:latin typeface="游ゴシック" panose="020B0400000000000000" pitchFamily="50" charset="-128"/>
                <a:ea typeface="游ゴシック" panose="020B0400000000000000" pitchFamily="50" charset="-128"/>
                <a:cs typeface="+mj-cs"/>
              </a:rPr>
              <a:t>500</a:t>
            </a:r>
            <a:r>
              <a:rPr kumimoji="1" lang="ja-JP" altLang="en-US" sz="1200" b="1" dirty="0">
                <a:latin typeface="游ゴシック" panose="020B0400000000000000" pitchFamily="50" charset="-128"/>
                <a:ea typeface="游ゴシック" panose="020B0400000000000000" pitchFamily="50" charset="-128"/>
                <a:cs typeface="+mj-cs"/>
              </a:rPr>
              <a:t>ポイント</a:t>
            </a:r>
            <a:endParaRPr kumimoji="1" lang="en-US" altLang="ja-JP" sz="1200" b="1" dirty="0">
              <a:latin typeface="游ゴシック" panose="020B0400000000000000" pitchFamily="50" charset="-128"/>
              <a:ea typeface="游ゴシック" panose="020B0400000000000000" pitchFamily="50" charset="-128"/>
              <a:cs typeface="+mj-cs"/>
            </a:endParaRPr>
          </a:p>
          <a:p>
            <a:pPr marL="0" marR="0" lvl="0" indent="0" defTabSz="914400" rtl="0" eaLnBrk="0" fontAlgn="base" latinLnBrk="0" hangingPunct="0">
              <a:lnSpc>
                <a:spcPct val="150000"/>
              </a:lnSpc>
              <a:spcBef>
                <a:spcPct val="0"/>
              </a:spcBef>
              <a:spcAft>
                <a:spcPct val="0"/>
              </a:spcAft>
              <a:buClrTx/>
              <a:buSzTx/>
              <a:buFontTx/>
              <a:buNone/>
              <a:tabLst/>
            </a:pPr>
            <a:r>
              <a:rPr lang="en-US" altLang="ja-JP" sz="1200" dirty="0"/>
              <a:t>〈D</a:t>
            </a:r>
            <a:r>
              <a:rPr lang="ja-JP" altLang="en-US" sz="1200" dirty="0"/>
              <a:t>賞</a:t>
            </a:r>
            <a:r>
              <a:rPr lang="en-US" altLang="ja-JP" sz="1200" dirty="0"/>
              <a:t>〉</a:t>
            </a:r>
            <a:r>
              <a:rPr kumimoji="1" lang="ja-JP" altLang="en-US" sz="1200" b="1" dirty="0">
                <a:latin typeface="游ゴシック" panose="020B0400000000000000" pitchFamily="50" charset="-128"/>
                <a:ea typeface="游ゴシック" panose="020B0400000000000000" pitchFamily="50" charset="-128"/>
                <a:cs typeface="+mj-cs"/>
              </a:rPr>
              <a:t>キャラシール</a:t>
            </a:r>
            <a:endParaRPr kumimoji="1" lang="en-US" altLang="ja-JP" sz="1200" b="1" dirty="0">
              <a:latin typeface="游ゴシック" panose="020B0400000000000000" pitchFamily="50" charset="-128"/>
              <a:ea typeface="游ゴシック" panose="020B0400000000000000" pitchFamily="50" charset="-128"/>
              <a:cs typeface="+mj-cs"/>
            </a:endParaRPr>
          </a:p>
          <a:p>
            <a:pPr marL="0" marR="0" lvl="0" indent="0" defTabSz="914400" rtl="0" eaLnBrk="0" fontAlgn="base" latinLnBrk="0" hangingPunct="0">
              <a:lnSpc>
                <a:spcPct val="150000"/>
              </a:lnSpc>
              <a:spcBef>
                <a:spcPct val="0"/>
              </a:spcBef>
              <a:spcAft>
                <a:spcPct val="0"/>
              </a:spcAft>
              <a:buClrTx/>
              <a:buSzTx/>
              <a:buFontTx/>
              <a:buNone/>
              <a:tabLst/>
            </a:pPr>
            <a:r>
              <a:rPr lang="en-US" altLang="ja-JP" sz="1200" dirty="0"/>
              <a:t>〈SNS</a:t>
            </a:r>
            <a:r>
              <a:rPr lang="ja-JP" altLang="en-US" sz="1200" dirty="0"/>
              <a:t>にシェア</a:t>
            </a:r>
            <a:r>
              <a:rPr lang="en-US" altLang="ja-JP" sz="1200" dirty="0"/>
              <a:t>〉</a:t>
            </a:r>
            <a:r>
              <a:rPr kumimoji="1" lang="ja-JP" altLang="en-US" sz="1200" b="1" dirty="0">
                <a:latin typeface="游ゴシック" panose="020B0400000000000000" pitchFamily="50" charset="-128"/>
                <a:ea typeface="游ゴシック" panose="020B0400000000000000" pitchFamily="50" charset="-128"/>
                <a:cs typeface="+mj-cs"/>
              </a:rPr>
              <a:t>限定</a:t>
            </a:r>
            <a:r>
              <a:rPr kumimoji="1" lang="en-US" altLang="ja-JP" sz="1200" b="1" dirty="0">
                <a:latin typeface="游ゴシック" panose="020B0400000000000000" pitchFamily="50" charset="-128"/>
                <a:ea typeface="游ゴシック" panose="020B0400000000000000" pitchFamily="50" charset="-128"/>
                <a:cs typeface="+mj-cs"/>
              </a:rPr>
              <a:t>SNS</a:t>
            </a:r>
            <a:r>
              <a:rPr kumimoji="1" lang="ja-JP" altLang="en-US" sz="1200" b="1" dirty="0">
                <a:latin typeface="游ゴシック" panose="020B0400000000000000" pitchFamily="50" charset="-128"/>
                <a:ea typeface="游ゴシック" panose="020B0400000000000000" pitchFamily="50" charset="-128"/>
                <a:cs typeface="+mj-cs"/>
              </a:rPr>
              <a:t>アイコン画像</a:t>
            </a:r>
            <a:endParaRPr kumimoji="1" lang="ja-JP" altLang="ja-JP" sz="1200" b="1" dirty="0">
              <a:latin typeface="游ゴシック" panose="020B0400000000000000" pitchFamily="50" charset="-128"/>
              <a:ea typeface="游ゴシック" panose="020B0400000000000000" pitchFamily="50" charset="-128"/>
              <a:cs typeface="+mj-cs"/>
            </a:endParaRPr>
          </a:p>
        </p:txBody>
      </p:sp>
      <p:sp>
        <p:nvSpPr>
          <p:cNvPr id="3" name="Slide Number Placeholder 5">
            <a:extLst>
              <a:ext uri="{FF2B5EF4-FFF2-40B4-BE49-F238E27FC236}">
                <a16:creationId xmlns:a16="http://schemas.microsoft.com/office/drawing/2014/main" id="{1ECE4EB2-AAC6-522B-7895-7DC1537FE1CF}"/>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17</a:t>
            </a:fld>
            <a:endParaRPr kumimoji="1" lang="ja-JP" altLang="en-US" dirty="0"/>
          </a:p>
        </p:txBody>
      </p:sp>
      <p:sp>
        <p:nvSpPr>
          <p:cNvPr id="4" name="タイトル 1">
            <a:extLst>
              <a:ext uri="{FF2B5EF4-FFF2-40B4-BE49-F238E27FC236}">
                <a16:creationId xmlns:a16="http://schemas.microsoft.com/office/drawing/2014/main" id="{0D2CDC50-7FFB-DBDB-C784-D51EFF06DB8E}"/>
              </a:ext>
            </a:extLst>
          </p:cNvPr>
          <p:cNvSpPr txBox="1">
            <a:spLocks/>
          </p:cNvSpPr>
          <p:nvPr/>
        </p:nvSpPr>
        <p:spPr>
          <a:xfrm>
            <a:off x="3612200" y="2401162"/>
            <a:ext cx="2482272"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t>LINE</a:t>
            </a:r>
          </a:p>
        </p:txBody>
      </p:sp>
      <p:pic>
        <p:nvPicPr>
          <p:cNvPr id="9" name="図 8">
            <a:extLst>
              <a:ext uri="{FF2B5EF4-FFF2-40B4-BE49-F238E27FC236}">
                <a16:creationId xmlns:a16="http://schemas.microsoft.com/office/drawing/2014/main" id="{5E3D4FDC-D148-1564-7409-333D127470BB}"/>
              </a:ext>
            </a:extLst>
          </p:cNvPr>
          <p:cNvPicPr>
            <a:picLocks noChangeAspect="1"/>
          </p:cNvPicPr>
          <p:nvPr/>
        </p:nvPicPr>
        <p:blipFill>
          <a:blip r:embed="rId3"/>
          <a:stretch>
            <a:fillRect/>
          </a:stretch>
        </p:blipFill>
        <p:spPr>
          <a:xfrm>
            <a:off x="6708638" y="3961902"/>
            <a:ext cx="2228850" cy="2232332"/>
          </a:xfrm>
          <a:prstGeom prst="rect">
            <a:avLst/>
          </a:prstGeom>
        </p:spPr>
      </p:pic>
      <p:sp>
        <p:nvSpPr>
          <p:cNvPr id="18" name="星: 10 pt 17">
            <a:extLst>
              <a:ext uri="{FF2B5EF4-FFF2-40B4-BE49-F238E27FC236}">
                <a16:creationId xmlns:a16="http://schemas.microsoft.com/office/drawing/2014/main" id="{6DCF40FF-5D91-8EFB-9ABB-63718B3BCB80}"/>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E25A4E"/>
                </a:solidFill>
                <a:latin typeface="+mn-ea"/>
              </a:rPr>
              <a:t>10</a:t>
            </a:r>
            <a:r>
              <a:rPr kumimoji="1" lang="ja-JP" altLang="en-US" sz="1400" b="1" dirty="0">
                <a:solidFill>
                  <a:srgbClr val="E25A4E"/>
                </a:solidFill>
                <a:latin typeface="+mn-ea"/>
              </a:rPr>
              <a:t>代男性</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向け</a:t>
            </a:r>
          </a:p>
        </p:txBody>
      </p:sp>
      <p:grpSp>
        <p:nvGrpSpPr>
          <p:cNvPr id="19" name="グループ化 18">
            <a:extLst>
              <a:ext uri="{FF2B5EF4-FFF2-40B4-BE49-F238E27FC236}">
                <a16:creationId xmlns:a16="http://schemas.microsoft.com/office/drawing/2014/main" id="{E687BCDE-9AC1-5665-FE5F-25F17A1B532A}"/>
              </a:ext>
            </a:extLst>
          </p:cNvPr>
          <p:cNvGrpSpPr/>
          <p:nvPr/>
        </p:nvGrpSpPr>
        <p:grpSpPr>
          <a:xfrm>
            <a:off x="6562803" y="6336887"/>
            <a:ext cx="2393794" cy="319401"/>
            <a:chOff x="7614493" y="6538825"/>
            <a:chExt cx="2160000" cy="211899"/>
          </a:xfrm>
        </p:grpSpPr>
        <p:sp>
          <p:nvSpPr>
            <p:cNvPr id="20" name="正方形/長方形 15">
              <a:hlinkClick r:id="rId4"/>
              <a:extLst>
                <a:ext uri="{FF2B5EF4-FFF2-40B4-BE49-F238E27FC236}">
                  <a16:creationId xmlns:a16="http://schemas.microsoft.com/office/drawing/2014/main" id="{DA4D953B-542D-8BDD-B4B6-DD0E49B40F41}"/>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21" name="正方形/長方形 17">
              <a:hlinkClick r:id="rId4"/>
              <a:extLst>
                <a:ext uri="{FF2B5EF4-FFF2-40B4-BE49-F238E27FC236}">
                  <a16:creationId xmlns:a16="http://schemas.microsoft.com/office/drawing/2014/main" id="{C2289CDF-46CB-7FDC-5878-2C507A7765BE}"/>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pic>
        <p:nvPicPr>
          <p:cNvPr id="22" name="図 21">
            <a:extLst>
              <a:ext uri="{FF2B5EF4-FFF2-40B4-BE49-F238E27FC236}">
                <a16:creationId xmlns:a16="http://schemas.microsoft.com/office/drawing/2014/main" id="{81CBF937-D499-6F3E-5CE7-2F52A42ABA40}"/>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12400" t="41779" r="38370" b="29093"/>
          <a:stretch/>
        </p:blipFill>
        <p:spPr>
          <a:xfrm>
            <a:off x="6985000" y="4897120"/>
            <a:ext cx="1097280" cy="650240"/>
          </a:xfrm>
          <a:prstGeom prst="rect">
            <a:avLst/>
          </a:prstGeom>
          <a:effectLst>
            <a:softEdge rad="31750"/>
          </a:effectLst>
        </p:spPr>
      </p:pic>
    </p:spTree>
    <p:extLst>
      <p:ext uri="{BB962C8B-B14F-4D97-AF65-F5344CB8AC3E}">
        <p14:creationId xmlns:p14="http://schemas.microsoft.com/office/powerpoint/2010/main" val="3121022610"/>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5A4E"/>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A2DE694-84B4-D251-6200-3197E87BD4B3}"/>
              </a:ext>
            </a:extLst>
          </p:cNvPr>
          <p:cNvSpPr>
            <a:spLocks noGrp="1"/>
          </p:cNvSpPr>
          <p:nvPr>
            <p:ph type="title"/>
          </p:nvPr>
        </p:nvSpPr>
        <p:spPr>
          <a:xfrm>
            <a:off x="681038" y="2990126"/>
            <a:ext cx="8543925" cy="877748"/>
          </a:xfrm>
        </p:spPr>
        <p:txBody>
          <a:bodyPr>
            <a:normAutofit/>
          </a:bodyPr>
          <a:lstStyle/>
          <a:p>
            <a:pPr algn="ctr"/>
            <a:r>
              <a:rPr lang="ja-JP" altLang="en-US" sz="3600" dirty="0">
                <a:solidFill>
                  <a:schemeClr val="bg1"/>
                </a:solidFill>
              </a:rPr>
              <a:t>景品の魅力度</a:t>
            </a:r>
          </a:p>
        </p:txBody>
      </p:sp>
      <p:sp>
        <p:nvSpPr>
          <p:cNvPr id="9" name="タイトル 2">
            <a:extLst>
              <a:ext uri="{FF2B5EF4-FFF2-40B4-BE49-F238E27FC236}">
                <a16:creationId xmlns:a16="http://schemas.microsoft.com/office/drawing/2014/main" id="{E0159BC5-9E4B-BC63-61E0-9DE21B7A394E}"/>
              </a:ext>
            </a:extLst>
          </p:cNvPr>
          <p:cNvSpPr txBox="1">
            <a:spLocks/>
          </p:cNvSpPr>
          <p:nvPr/>
        </p:nvSpPr>
        <p:spPr>
          <a:xfrm>
            <a:off x="681038" y="1923326"/>
            <a:ext cx="8543925" cy="8777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b="1"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4400" dirty="0">
                <a:solidFill>
                  <a:schemeClr val="bg1"/>
                </a:solidFill>
              </a:rPr>
              <a:t>03</a:t>
            </a:r>
            <a:endParaRPr lang="ja-JP" altLang="en-US" sz="4400" dirty="0">
              <a:solidFill>
                <a:schemeClr val="bg1"/>
              </a:solidFill>
            </a:endParaRPr>
          </a:p>
        </p:txBody>
      </p:sp>
      <p:cxnSp>
        <p:nvCxnSpPr>
          <p:cNvPr id="12" name="直線コネクタ 11">
            <a:extLst>
              <a:ext uri="{FF2B5EF4-FFF2-40B4-BE49-F238E27FC236}">
                <a16:creationId xmlns:a16="http://schemas.microsoft.com/office/drawing/2014/main" id="{B35C1A60-06B8-693D-104F-50C7CB55F67E}"/>
              </a:ext>
            </a:extLst>
          </p:cNvPr>
          <p:cNvCxnSpPr>
            <a:cxnSpLocks/>
          </p:cNvCxnSpPr>
          <p:nvPr/>
        </p:nvCxnSpPr>
        <p:spPr>
          <a:xfrm flipV="1">
            <a:off x="4323000" y="2856776"/>
            <a:ext cx="1260000" cy="16070"/>
          </a:xfrm>
          <a:prstGeom prst="line">
            <a:avLst/>
          </a:prstGeom>
          <a:ln w="3492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43">
            <a:extLst>
              <a:ext uri="{FF2B5EF4-FFF2-40B4-BE49-F238E27FC236}">
                <a16:creationId xmlns:a16="http://schemas.microsoft.com/office/drawing/2014/main" id="{2AD074FB-354C-97CB-BCBF-0FAE0186ED74}"/>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4" name="Slide Number Placeholder 5">
            <a:extLst>
              <a:ext uri="{FF2B5EF4-FFF2-40B4-BE49-F238E27FC236}">
                <a16:creationId xmlns:a16="http://schemas.microsoft.com/office/drawing/2014/main" id="{EB17D43A-5BED-4292-54A0-661613B02303}"/>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solidFill>
                  <a:schemeClr val="bg1"/>
                </a:solidFill>
              </a:rPr>
              <a:pPr/>
              <a:t>18</a:t>
            </a:fld>
            <a:endParaRPr kumimoji="1" lang="ja-JP" altLang="en-US" dirty="0">
              <a:solidFill>
                <a:schemeClr val="bg1"/>
              </a:solidFill>
            </a:endParaRPr>
          </a:p>
        </p:txBody>
      </p:sp>
    </p:spTree>
    <p:extLst>
      <p:ext uri="{BB962C8B-B14F-4D97-AF65-F5344CB8AC3E}">
        <p14:creationId xmlns:p14="http://schemas.microsoft.com/office/powerpoint/2010/main" val="115575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AD1E0CAA-0B75-536D-B778-6221B09E615A}"/>
              </a:ext>
            </a:extLst>
          </p:cNvPr>
          <p:cNvSpPr/>
          <p:nvPr/>
        </p:nvSpPr>
        <p:spPr>
          <a:xfrm>
            <a:off x="0" y="0"/>
            <a:ext cx="2088240" cy="6858000"/>
          </a:xfrm>
          <a:prstGeom prst="rect">
            <a:avLst/>
          </a:prstGeom>
          <a:solidFill>
            <a:srgbClr val="E2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84E29204-6011-A42C-C60C-4AA7AA09FFC4}"/>
              </a:ext>
            </a:extLst>
          </p:cNvPr>
          <p:cNvSpPr>
            <a:spLocks noGrp="1"/>
          </p:cNvSpPr>
          <p:nvPr>
            <p:ph type="title" idx="4294967295"/>
          </p:nvPr>
        </p:nvSpPr>
        <p:spPr>
          <a:xfrm>
            <a:off x="234961" y="3043199"/>
            <a:ext cx="1618318" cy="768350"/>
          </a:xfrm>
        </p:spPr>
        <p:txBody>
          <a:bodyPr>
            <a:normAutofit/>
          </a:bodyPr>
          <a:lstStyle/>
          <a:p>
            <a:pPr algn="ctr"/>
            <a:r>
              <a:rPr kumimoji="1" lang="ja-JP" altLang="en-US" sz="4000" dirty="0">
                <a:solidFill>
                  <a:schemeClr val="bg1"/>
                </a:solidFill>
              </a:rPr>
              <a:t>目次</a:t>
            </a:r>
          </a:p>
        </p:txBody>
      </p:sp>
      <p:sp>
        <p:nvSpPr>
          <p:cNvPr id="4" name="テキスト ボックス 43">
            <a:extLst>
              <a:ext uri="{FF2B5EF4-FFF2-40B4-BE49-F238E27FC236}">
                <a16:creationId xmlns:a16="http://schemas.microsoft.com/office/drawing/2014/main" id="{3F907FA5-7AE2-984D-E6C4-189076FFA382}"/>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99D95332-9617-7909-7BBF-1DCC9D8D0C50}"/>
              </a:ext>
            </a:extLst>
          </p:cNvPr>
          <p:cNvSpPr txBox="1"/>
          <p:nvPr/>
        </p:nvSpPr>
        <p:spPr>
          <a:xfrm>
            <a:off x="3424961" y="808206"/>
            <a:ext cx="2492990"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キャンペーン応募状況</a:t>
            </a:r>
            <a:endParaRPr kumimoji="1" lang="ja-JP" altLang="en-US" sz="1200" b="1" dirty="0">
              <a:latin typeface="游ゴシック" panose="020B0400000000000000" pitchFamily="50" charset="-128"/>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56A31343-9103-130A-CD9A-084B6D6A998B}"/>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a:t>
            </a:fld>
            <a:endParaRPr kumimoji="1" lang="ja-JP" altLang="en-US" dirty="0"/>
          </a:p>
        </p:txBody>
      </p:sp>
      <p:sp>
        <p:nvSpPr>
          <p:cNvPr id="8" name="星: 32 pt 7">
            <a:extLst>
              <a:ext uri="{FF2B5EF4-FFF2-40B4-BE49-F238E27FC236}">
                <a16:creationId xmlns:a16="http://schemas.microsoft.com/office/drawing/2014/main" id="{F228C22A-1B78-58FE-E41A-F42D4DE4BC2E}"/>
              </a:ext>
            </a:extLst>
          </p:cNvPr>
          <p:cNvSpPr/>
          <p:nvPr/>
        </p:nvSpPr>
        <p:spPr>
          <a:xfrm>
            <a:off x="2637327" y="688500"/>
            <a:ext cx="600610" cy="600610"/>
          </a:xfrm>
          <a:prstGeom prst="star32">
            <a:avLst>
              <a:gd name="adj" fmla="val 47500"/>
            </a:avLst>
          </a:prstGeom>
          <a:solidFill>
            <a:schemeClr val="bg1"/>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600" b="1" dirty="0">
                <a:solidFill>
                  <a:srgbClr val="E25A4E"/>
                </a:solidFill>
                <a:latin typeface="游ゴシック" panose="020B0400000000000000" pitchFamily="50" charset="-128"/>
                <a:ea typeface="游ゴシック" panose="020B0400000000000000" pitchFamily="50" charset="-128"/>
              </a:rPr>
              <a:t>01</a:t>
            </a:r>
          </a:p>
        </p:txBody>
      </p:sp>
      <p:sp>
        <p:nvSpPr>
          <p:cNvPr id="9" name="星: 32 pt 8">
            <a:extLst>
              <a:ext uri="{FF2B5EF4-FFF2-40B4-BE49-F238E27FC236}">
                <a16:creationId xmlns:a16="http://schemas.microsoft.com/office/drawing/2014/main" id="{71211599-FFA7-7FE7-2CA8-E41D911C54EC}"/>
              </a:ext>
            </a:extLst>
          </p:cNvPr>
          <p:cNvSpPr/>
          <p:nvPr/>
        </p:nvSpPr>
        <p:spPr>
          <a:xfrm>
            <a:off x="2637327" y="2866201"/>
            <a:ext cx="600610" cy="600610"/>
          </a:xfrm>
          <a:prstGeom prst="star32">
            <a:avLst>
              <a:gd name="adj" fmla="val 47500"/>
            </a:avLst>
          </a:prstGeom>
          <a:solidFill>
            <a:schemeClr val="bg1"/>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600" b="1" dirty="0">
                <a:solidFill>
                  <a:srgbClr val="E25A4E"/>
                </a:solidFill>
                <a:latin typeface="游ゴシック" panose="020B0400000000000000" pitchFamily="50" charset="-128"/>
                <a:ea typeface="游ゴシック" panose="020B0400000000000000" pitchFamily="50" charset="-128"/>
              </a:rPr>
              <a:t>02</a:t>
            </a:r>
          </a:p>
        </p:txBody>
      </p:sp>
      <p:sp>
        <p:nvSpPr>
          <p:cNvPr id="10" name="星: 32 pt 9">
            <a:extLst>
              <a:ext uri="{FF2B5EF4-FFF2-40B4-BE49-F238E27FC236}">
                <a16:creationId xmlns:a16="http://schemas.microsoft.com/office/drawing/2014/main" id="{DAB6E5E7-EF38-B51D-F923-F9D314D27CA2}"/>
              </a:ext>
            </a:extLst>
          </p:cNvPr>
          <p:cNvSpPr/>
          <p:nvPr/>
        </p:nvSpPr>
        <p:spPr>
          <a:xfrm>
            <a:off x="2637327" y="5387732"/>
            <a:ext cx="600610" cy="600610"/>
          </a:xfrm>
          <a:prstGeom prst="star32">
            <a:avLst>
              <a:gd name="adj" fmla="val 47500"/>
            </a:avLst>
          </a:prstGeom>
          <a:solidFill>
            <a:schemeClr val="bg1"/>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lstStyle/>
          <a:p>
            <a:pPr algn="ctr"/>
            <a:r>
              <a:rPr kumimoji="1" lang="en-US" altLang="ja-JP" sz="1600" b="1" dirty="0">
                <a:solidFill>
                  <a:srgbClr val="E25A4E"/>
                </a:solidFill>
                <a:latin typeface="游ゴシック" panose="020B0400000000000000" pitchFamily="50" charset="-128"/>
                <a:ea typeface="游ゴシック" panose="020B0400000000000000" pitchFamily="50" charset="-128"/>
              </a:rPr>
              <a:t>03</a:t>
            </a:r>
          </a:p>
        </p:txBody>
      </p:sp>
      <p:sp>
        <p:nvSpPr>
          <p:cNvPr id="11" name="テキスト ボックス 10">
            <a:extLst>
              <a:ext uri="{FF2B5EF4-FFF2-40B4-BE49-F238E27FC236}">
                <a16:creationId xmlns:a16="http://schemas.microsoft.com/office/drawing/2014/main" id="{04565296-275A-04E8-30D3-E84AF12FB338}"/>
              </a:ext>
            </a:extLst>
          </p:cNvPr>
          <p:cNvSpPr txBox="1"/>
          <p:nvPr/>
        </p:nvSpPr>
        <p:spPr>
          <a:xfrm>
            <a:off x="3424961" y="2982810"/>
            <a:ext cx="4592924" cy="369332"/>
          </a:xfrm>
          <a:prstGeom prst="rect">
            <a:avLst/>
          </a:prstGeom>
          <a:noFill/>
        </p:spPr>
        <p:txBody>
          <a:bodyPr wrap="none" rtlCol="0">
            <a:spAutoFit/>
          </a:bodyPr>
          <a:lstStyle/>
          <a:p>
            <a:pPr algn="ctr"/>
            <a:r>
              <a:rPr kumimoji="1" lang="en-US" altLang="ja-JP" b="1" dirty="0">
                <a:latin typeface="+mn-ea"/>
              </a:rPr>
              <a:t>SNS</a:t>
            </a:r>
            <a:r>
              <a:rPr kumimoji="1" lang="ja-JP" altLang="en-US" b="1" dirty="0">
                <a:latin typeface="+mn-ea"/>
              </a:rPr>
              <a:t>アカウントの状況とキャンペーン事例</a:t>
            </a:r>
          </a:p>
        </p:txBody>
      </p:sp>
      <p:grpSp>
        <p:nvGrpSpPr>
          <p:cNvPr id="21" name="グループ化 20">
            <a:extLst>
              <a:ext uri="{FF2B5EF4-FFF2-40B4-BE49-F238E27FC236}">
                <a16:creationId xmlns:a16="http://schemas.microsoft.com/office/drawing/2014/main" id="{38B09AA7-F531-56F2-AF80-AFC8328ABCD6}"/>
              </a:ext>
            </a:extLst>
          </p:cNvPr>
          <p:cNvGrpSpPr/>
          <p:nvPr/>
        </p:nvGrpSpPr>
        <p:grpSpPr>
          <a:xfrm>
            <a:off x="3479337" y="1385748"/>
            <a:ext cx="3643946" cy="1301626"/>
            <a:chOff x="4547436" y="1389288"/>
            <a:chExt cx="3643946" cy="1301626"/>
          </a:xfrm>
        </p:grpSpPr>
        <p:sp>
          <p:nvSpPr>
            <p:cNvPr id="32" name="テキスト ボックス 31">
              <a:extLst>
                <a:ext uri="{FF2B5EF4-FFF2-40B4-BE49-F238E27FC236}">
                  <a16:creationId xmlns:a16="http://schemas.microsoft.com/office/drawing/2014/main" id="{30676FA9-3A2F-CD45-7D77-A24E418DD972}"/>
                </a:ext>
              </a:extLst>
            </p:cNvPr>
            <p:cNvSpPr txBox="1"/>
            <p:nvPr/>
          </p:nvSpPr>
          <p:spPr>
            <a:xfrm>
              <a:off x="4547436" y="1389288"/>
              <a:ext cx="3643946" cy="338554"/>
            </a:xfrm>
            <a:prstGeom prst="rect">
              <a:avLst/>
            </a:prstGeom>
            <a:noFill/>
          </p:spPr>
          <p:txBody>
            <a:bodyPr wrap="none" rtlCol="0">
              <a:spAutoFit/>
            </a:bodyPr>
            <a:lstStyle/>
            <a:p>
              <a:r>
                <a:rPr kumimoji="1" lang="ja-JP" altLang="en-US" sz="1600" b="1" dirty="0">
                  <a:latin typeface="+mn-ea"/>
                </a:rPr>
                <a:t>－ 過去</a:t>
              </a:r>
              <a:r>
                <a:rPr kumimoji="1" lang="en-US" altLang="ja-JP" sz="1600" b="1" dirty="0">
                  <a:latin typeface="+mn-ea"/>
                </a:rPr>
                <a:t>1</a:t>
              </a:r>
              <a:r>
                <a:rPr kumimoji="1" lang="ja-JP" altLang="en-US" sz="1600" b="1" dirty="0">
                  <a:latin typeface="+mn-ea"/>
                </a:rPr>
                <a:t>年間のキャンペーン応募経験</a:t>
              </a:r>
              <a:endParaRPr kumimoji="1" lang="ja-JP" altLang="en-US" sz="1100" b="1" dirty="0">
                <a:latin typeface="+mn-ea"/>
              </a:endParaRPr>
            </a:p>
          </p:txBody>
        </p:sp>
        <p:sp>
          <p:nvSpPr>
            <p:cNvPr id="12" name="テキスト ボックス 11">
              <a:extLst>
                <a:ext uri="{FF2B5EF4-FFF2-40B4-BE49-F238E27FC236}">
                  <a16:creationId xmlns:a16="http://schemas.microsoft.com/office/drawing/2014/main" id="{0CCDB080-39EB-7228-A1CF-F43201ECD2A3}"/>
                </a:ext>
              </a:extLst>
            </p:cNvPr>
            <p:cNvSpPr txBox="1"/>
            <p:nvPr/>
          </p:nvSpPr>
          <p:spPr>
            <a:xfrm>
              <a:off x="4547436" y="1873105"/>
              <a:ext cx="2706190" cy="338554"/>
            </a:xfrm>
            <a:prstGeom prst="rect">
              <a:avLst/>
            </a:prstGeom>
            <a:noFill/>
          </p:spPr>
          <p:txBody>
            <a:bodyPr wrap="none" rtlCol="0">
              <a:spAutoFit/>
            </a:bodyPr>
            <a:lstStyle/>
            <a:p>
              <a:r>
                <a:rPr kumimoji="1" lang="ja-JP" altLang="en-US" sz="1600" b="1" dirty="0">
                  <a:latin typeface="游ゴシック" panose="020B0400000000000000" pitchFamily="50" charset="-128"/>
                  <a:ea typeface="游ゴシック" panose="020B0400000000000000" pitchFamily="50" charset="-128"/>
                </a:rPr>
                <a:t>－ カテゴリー別の応募経験</a:t>
              </a:r>
              <a:endParaRPr kumimoji="1" lang="ja-JP" altLang="en-US" sz="11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C183BAB4-344C-DA71-8C0F-BB98A6F11059}"/>
                </a:ext>
              </a:extLst>
            </p:cNvPr>
            <p:cNvSpPr txBox="1"/>
            <p:nvPr/>
          </p:nvSpPr>
          <p:spPr>
            <a:xfrm>
              <a:off x="4547436" y="2352360"/>
              <a:ext cx="3321743" cy="338554"/>
            </a:xfrm>
            <a:prstGeom prst="rect">
              <a:avLst/>
            </a:prstGeom>
            <a:noFill/>
          </p:spPr>
          <p:txBody>
            <a:bodyPr wrap="none" rtlCol="0">
              <a:spAutoFit/>
            </a:bodyPr>
            <a:lstStyle/>
            <a:p>
              <a:r>
                <a:rPr kumimoji="1" lang="ja-JP" altLang="en-US" sz="1600" b="1" dirty="0">
                  <a:latin typeface="游ゴシック" panose="020B0400000000000000" pitchFamily="50" charset="-128"/>
                  <a:ea typeface="游ゴシック" panose="020B0400000000000000" pitchFamily="50" charset="-128"/>
                </a:rPr>
                <a:t>－ </a:t>
              </a:r>
              <a:r>
                <a:rPr kumimoji="1" lang="ja-JP" altLang="en-US" sz="1600" b="1" dirty="0"/>
                <a:t>キャンペーンに応募しない理由</a:t>
              </a:r>
              <a:endParaRPr kumimoji="1" lang="ja-JP" altLang="en-US" sz="1100" b="1" dirty="0">
                <a:latin typeface="游ゴシック" panose="020B0400000000000000" pitchFamily="50" charset="-128"/>
                <a:ea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8DC1416C-BBE1-778B-AFAE-D7029F7C0638}"/>
              </a:ext>
            </a:extLst>
          </p:cNvPr>
          <p:cNvGrpSpPr/>
          <p:nvPr/>
        </p:nvGrpSpPr>
        <p:grpSpPr>
          <a:xfrm>
            <a:off x="3479337" y="3521362"/>
            <a:ext cx="5392823" cy="1780881"/>
            <a:chOff x="4333426" y="3521362"/>
            <a:chExt cx="5392823" cy="1780881"/>
          </a:xfrm>
        </p:grpSpPr>
        <p:sp>
          <p:nvSpPr>
            <p:cNvPr id="15" name="テキスト ボックス 14">
              <a:extLst>
                <a:ext uri="{FF2B5EF4-FFF2-40B4-BE49-F238E27FC236}">
                  <a16:creationId xmlns:a16="http://schemas.microsoft.com/office/drawing/2014/main" id="{FF0CC7E2-0F79-29FF-CDC5-80A41A3E7ACA}"/>
                </a:ext>
              </a:extLst>
            </p:cNvPr>
            <p:cNvSpPr txBox="1"/>
            <p:nvPr/>
          </p:nvSpPr>
          <p:spPr>
            <a:xfrm>
              <a:off x="4333426" y="3521362"/>
              <a:ext cx="3116559" cy="338554"/>
            </a:xfrm>
            <a:prstGeom prst="rect">
              <a:avLst/>
            </a:prstGeom>
            <a:noFill/>
          </p:spPr>
          <p:txBody>
            <a:bodyPr wrap="none" rtlCol="0">
              <a:spAutoFit/>
            </a:bodyPr>
            <a:lstStyle/>
            <a:p>
              <a:r>
                <a:rPr kumimoji="1" lang="ja-JP" altLang="en-US" sz="1600" b="1" dirty="0">
                  <a:latin typeface="+mn-ea"/>
                </a:rPr>
                <a:t>－ </a:t>
              </a:r>
              <a:r>
                <a:rPr kumimoji="1" lang="ja-JP" altLang="en-US" sz="1600" b="1" dirty="0"/>
                <a:t>企業アカウントフォロー経験</a:t>
              </a:r>
              <a:endParaRPr kumimoji="1" lang="ja-JP" altLang="en-US" sz="1100" b="1" dirty="0">
                <a:latin typeface="+mn-ea"/>
              </a:endParaRPr>
            </a:p>
          </p:txBody>
        </p:sp>
        <p:sp>
          <p:nvSpPr>
            <p:cNvPr id="16" name="テキスト ボックス 15">
              <a:extLst>
                <a:ext uri="{FF2B5EF4-FFF2-40B4-BE49-F238E27FC236}">
                  <a16:creationId xmlns:a16="http://schemas.microsoft.com/office/drawing/2014/main" id="{11FE82B5-FB23-986B-C695-6E1E25460F5A}"/>
                </a:ext>
              </a:extLst>
            </p:cNvPr>
            <p:cNvSpPr txBox="1"/>
            <p:nvPr/>
          </p:nvSpPr>
          <p:spPr>
            <a:xfrm>
              <a:off x="4333426" y="4005179"/>
              <a:ext cx="3116559" cy="338554"/>
            </a:xfrm>
            <a:prstGeom prst="rect">
              <a:avLst/>
            </a:prstGeom>
            <a:noFill/>
          </p:spPr>
          <p:txBody>
            <a:bodyPr wrap="none" rtlCol="0">
              <a:spAutoFit/>
            </a:bodyPr>
            <a:lstStyle/>
            <a:p>
              <a:r>
                <a:rPr kumimoji="1" lang="ja-JP" altLang="en-US" sz="1600" b="1" dirty="0">
                  <a:latin typeface="游ゴシック" panose="020B0400000000000000" pitchFamily="50" charset="-128"/>
                  <a:ea typeface="游ゴシック" panose="020B0400000000000000" pitchFamily="50" charset="-128"/>
                </a:rPr>
                <a:t>－ </a:t>
              </a:r>
              <a:r>
                <a:rPr kumimoji="1" lang="ja-JP" altLang="en-US" sz="1600" b="1" dirty="0"/>
                <a:t>企業アカウント</a:t>
              </a:r>
              <a:r>
                <a:rPr lang="ja-JP" altLang="en-US" sz="1600" b="1" dirty="0"/>
                <a:t>ブロック経験</a:t>
              </a:r>
              <a:endParaRPr kumimoji="1" lang="ja-JP" altLang="en-US" sz="1100" b="1" dirty="0">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F4F61B7-C823-3835-0A74-5B7BCB6B2732}"/>
                </a:ext>
              </a:extLst>
            </p:cNvPr>
            <p:cNvSpPr txBox="1"/>
            <p:nvPr/>
          </p:nvSpPr>
          <p:spPr>
            <a:xfrm>
              <a:off x="4333426" y="4484434"/>
              <a:ext cx="4758034" cy="338554"/>
            </a:xfrm>
            <a:prstGeom prst="rect">
              <a:avLst/>
            </a:prstGeom>
            <a:noFill/>
          </p:spPr>
          <p:txBody>
            <a:bodyPr wrap="none" rtlCol="0">
              <a:spAutoFit/>
            </a:bodyPr>
            <a:lstStyle/>
            <a:p>
              <a:r>
                <a:rPr kumimoji="1" lang="ja-JP" altLang="en-US" sz="1600" b="1" dirty="0">
                  <a:latin typeface="+mn-ea"/>
                </a:rPr>
                <a:t>－ </a:t>
              </a:r>
              <a:r>
                <a:rPr kumimoji="1" lang="en-US" altLang="ja-JP" sz="1600" b="1" dirty="0">
                  <a:latin typeface="+mn-ea"/>
                </a:rPr>
                <a:t>SNS</a:t>
              </a:r>
              <a:r>
                <a:rPr kumimoji="1" lang="ja-JP" altLang="en-US" sz="1600" b="1" dirty="0">
                  <a:latin typeface="+mn-ea"/>
                </a:rPr>
                <a:t>アカウントにおけるキャンペーン応募経験</a:t>
              </a:r>
              <a:endParaRPr kumimoji="1" lang="ja-JP" altLang="en-US" sz="1100" b="1" dirty="0">
                <a:latin typeface="+mn-ea"/>
              </a:endParaRPr>
            </a:p>
          </p:txBody>
        </p:sp>
        <p:sp>
          <p:nvSpPr>
            <p:cNvPr id="18" name="テキスト ボックス 17">
              <a:extLst>
                <a:ext uri="{FF2B5EF4-FFF2-40B4-BE49-F238E27FC236}">
                  <a16:creationId xmlns:a16="http://schemas.microsoft.com/office/drawing/2014/main" id="{2AD20D0E-75F0-D41D-53F3-4527C913A199}"/>
                </a:ext>
              </a:extLst>
            </p:cNvPr>
            <p:cNvSpPr txBox="1"/>
            <p:nvPr/>
          </p:nvSpPr>
          <p:spPr>
            <a:xfrm>
              <a:off x="4333426" y="4963689"/>
              <a:ext cx="5392823" cy="338554"/>
            </a:xfrm>
            <a:prstGeom prst="rect">
              <a:avLst/>
            </a:prstGeom>
            <a:noFill/>
          </p:spPr>
          <p:txBody>
            <a:bodyPr wrap="none" rtlCol="0">
              <a:spAutoFit/>
            </a:bodyPr>
            <a:lstStyle/>
            <a:p>
              <a:r>
                <a:rPr kumimoji="1" lang="ja-JP" altLang="en-US" sz="1600" b="1" dirty="0">
                  <a:latin typeface="+mn-ea"/>
                </a:rPr>
                <a:t>－ </a:t>
              </a:r>
              <a:r>
                <a:rPr kumimoji="1" lang="en-US" altLang="ja-JP" sz="1600" b="1" dirty="0">
                  <a:latin typeface="+mn-ea"/>
                </a:rPr>
                <a:t>SNS</a:t>
              </a:r>
              <a:r>
                <a:rPr kumimoji="1" lang="ja-JP" altLang="en-US" sz="1600" b="1" dirty="0">
                  <a:latin typeface="+mn-ea"/>
                </a:rPr>
                <a:t>キャンペーンに応募したことによる行動の変化</a:t>
              </a:r>
              <a:endParaRPr kumimoji="1" lang="ja-JP" altLang="en-US" sz="1100" b="1" dirty="0">
                <a:latin typeface="+mn-ea"/>
              </a:endParaRPr>
            </a:p>
          </p:txBody>
        </p:sp>
      </p:grpSp>
      <p:sp>
        <p:nvSpPr>
          <p:cNvPr id="19" name="テキスト ボックス 18">
            <a:extLst>
              <a:ext uri="{FF2B5EF4-FFF2-40B4-BE49-F238E27FC236}">
                <a16:creationId xmlns:a16="http://schemas.microsoft.com/office/drawing/2014/main" id="{C2A513E4-3EBB-35D8-52BE-BC590CC79241}"/>
              </a:ext>
            </a:extLst>
          </p:cNvPr>
          <p:cNvSpPr txBox="1"/>
          <p:nvPr/>
        </p:nvSpPr>
        <p:spPr>
          <a:xfrm>
            <a:off x="3424961" y="5532764"/>
            <a:ext cx="1569660" cy="369332"/>
          </a:xfrm>
          <a:prstGeom prst="rect">
            <a:avLst/>
          </a:prstGeom>
          <a:noFill/>
        </p:spPr>
        <p:txBody>
          <a:bodyPr wrap="none" rtlCol="0">
            <a:spAutoFit/>
          </a:bodyPr>
          <a:lstStyle/>
          <a:p>
            <a:pPr algn="ctr"/>
            <a:r>
              <a:rPr kumimoji="1" lang="ja-JP" altLang="en-US" b="1" dirty="0">
                <a:latin typeface="+mn-ea"/>
              </a:rPr>
              <a:t>景品の魅力度</a:t>
            </a:r>
          </a:p>
        </p:txBody>
      </p:sp>
      <p:cxnSp>
        <p:nvCxnSpPr>
          <p:cNvPr id="24" name="直線コネクタ 23">
            <a:extLst>
              <a:ext uri="{FF2B5EF4-FFF2-40B4-BE49-F238E27FC236}">
                <a16:creationId xmlns:a16="http://schemas.microsoft.com/office/drawing/2014/main" id="{9B5E36AD-BD32-8756-2718-726DAA2C811A}"/>
              </a:ext>
            </a:extLst>
          </p:cNvPr>
          <p:cNvCxnSpPr>
            <a:cxnSpLocks/>
          </p:cNvCxnSpPr>
          <p:nvPr/>
        </p:nvCxnSpPr>
        <p:spPr>
          <a:xfrm>
            <a:off x="5917669" y="1008261"/>
            <a:ext cx="2789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8C8B19E-27A4-789A-8D68-9603105E43AC}"/>
              </a:ext>
            </a:extLst>
          </p:cNvPr>
          <p:cNvCxnSpPr>
            <a:cxnSpLocks/>
          </p:cNvCxnSpPr>
          <p:nvPr/>
        </p:nvCxnSpPr>
        <p:spPr>
          <a:xfrm>
            <a:off x="8017885" y="3178707"/>
            <a:ext cx="6892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89BBAB3-6085-67A2-F7A3-F922E9A82C42}"/>
              </a:ext>
            </a:extLst>
          </p:cNvPr>
          <p:cNvCxnSpPr>
            <a:cxnSpLocks/>
          </p:cNvCxnSpPr>
          <p:nvPr/>
        </p:nvCxnSpPr>
        <p:spPr>
          <a:xfrm>
            <a:off x="5088105" y="5717430"/>
            <a:ext cx="36190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2C0371BA-5581-BCD7-1CDD-6ED04076A47C}"/>
              </a:ext>
            </a:extLst>
          </p:cNvPr>
          <p:cNvSpPr txBox="1"/>
          <p:nvPr/>
        </p:nvSpPr>
        <p:spPr>
          <a:xfrm>
            <a:off x="8791551" y="808206"/>
            <a:ext cx="479618" cy="400110"/>
          </a:xfrm>
          <a:prstGeom prst="rect">
            <a:avLst/>
          </a:prstGeom>
          <a:noFill/>
        </p:spPr>
        <p:txBody>
          <a:bodyPr wrap="none" rtlCol="0">
            <a:spAutoFit/>
          </a:bodyPr>
          <a:lstStyle/>
          <a:p>
            <a:r>
              <a:rPr kumimoji="1" lang="en-US" altLang="ja-JP" sz="2000" b="1" dirty="0">
                <a:latin typeface="+mn-ea"/>
                <a:hlinkClick r:id="rId2" action="ppaction://hlinksldjump"/>
              </a:rPr>
              <a:t>03</a:t>
            </a:r>
            <a:endParaRPr kumimoji="1" lang="ja-JP" altLang="en-US" sz="2000" b="1" dirty="0">
              <a:latin typeface="+mn-ea"/>
            </a:endParaRPr>
          </a:p>
        </p:txBody>
      </p:sp>
      <p:sp>
        <p:nvSpPr>
          <p:cNvPr id="41" name="テキスト ボックス 40">
            <a:extLst>
              <a:ext uri="{FF2B5EF4-FFF2-40B4-BE49-F238E27FC236}">
                <a16:creationId xmlns:a16="http://schemas.microsoft.com/office/drawing/2014/main" id="{4F7BAAFD-508A-153C-6FEA-2A3DF176E95D}"/>
              </a:ext>
            </a:extLst>
          </p:cNvPr>
          <p:cNvSpPr txBox="1"/>
          <p:nvPr/>
        </p:nvSpPr>
        <p:spPr>
          <a:xfrm>
            <a:off x="8791551" y="2978652"/>
            <a:ext cx="479618" cy="400110"/>
          </a:xfrm>
          <a:prstGeom prst="rect">
            <a:avLst/>
          </a:prstGeom>
          <a:noFill/>
        </p:spPr>
        <p:txBody>
          <a:bodyPr wrap="none" rtlCol="0">
            <a:spAutoFit/>
          </a:bodyPr>
          <a:lstStyle/>
          <a:p>
            <a:r>
              <a:rPr kumimoji="1" lang="en-US" altLang="ja-JP" sz="2000" b="1" dirty="0">
                <a:latin typeface="+mn-ea"/>
                <a:hlinkClick r:id="rId3" action="ppaction://hlinksldjump"/>
              </a:rPr>
              <a:t>08</a:t>
            </a:r>
            <a:endParaRPr kumimoji="1" lang="ja-JP" altLang="en-US" sz="2000" b="1" dirty="0">
              <a:latin typeface="+mn-ea"/>
            </a:endParaRPr>
          </a:p>
        </p:txBody>
      </p:sp>
      <p:sp>
        <p:nvSpPr>
          <p:cNvPr id="45" name="テキスト ボックス 44">
            <a:extLst>
              <a:ext uri="{FF2B5EF4-FFF2-40B4-BE49-F238E27FC236}">
                <a16:creationId xmlns:a16="http://schemas.microsoft.com/office/drawing/2014/main" id="{56ADE71A-6B0F-9C5D-9A0A-EFF1FAE630ED}"/>
              </a:ext>
            </a:extLst>
          </p:cNvPr>
          <p:cNvSpPr txBox="1"/>
          <p:nvPr/>
        </p:nvSpPr>
        <p:spPr>
          <a:xfrm>
            <a:off x="8791551" y="5517375"/>
            <a:ext cx="479618" cy="400110"/>
          </a:xfrm>
          <a:prstGeom prst="rect">
            <a:avLst/>
          </a:prstGeom>
          <a:noFill/>
        </p:spPr>
        <p:txBody>
          <a:bodyPr wrap="none" rtlCol="0">
            <a:spAutoFit/>
          </a:bodyPr>
          <a:lstStyle/>
          <a:p>
            <a:r>
              <a:rPr kumimoji="1" lang="en-US" altLang="ja-JP" sz="2000" b="1" dirty="0">
                <a:latin typeface="+mn-ea"/>
                <a:hlinkClick r:id="rId4" action="ppaction://hlinksldjump"/>
              </a:rPr>
              <a:t>18</a:t>
            </a:r>
            <a:endParaRPr kumimoji="1" lang="ja-JP" altLang="en-US" sz="2000" b="1" dirty="0">
              <a:latin typeface="+mn-ea"/>
            </a:endParaRPr>
          </a:p>
        </p:txBody>
      </p:sp>
    </p:spTree>
    <p:extLst>
      <p:ext uri="{BB962C8B-B14F-4D97-AF65-F5344CB8AC3E}">
        <p14:creationId xmlns:p14="http://schemas.microsoft.com/office/powerpoint/2010/main" val="725102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43">
            <a:extLst>
              <a:ext uri="{FF2B5EF4-FFF2-40B4-BE49-F238E27FC236}">
                <a16:creationId xmlns:a16="http://schemas.microsoft.com/office/drawing/2014/main" id="{7E37D49A-CDD6-2EC7-7923-246039AFA384}"/>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4E3B19A4-3AD2-7F7C-4E11-A3674755C0C1}"/>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19</a:t>
            </a:fld>
            <a:endParaRPr kumimoji="1" lang="ja-JP" altLang="en-US" dirty="0"/>
          </a:p>
        </p:txBody>
      </p:sp>
      <p:sp>
        <p:nvSpPr>
          <p:cNvPr id="4" name="テキスト ボックス 3">
            <a:extLst>
              <a:ext uri="{FF2B5EF4-FFF2-40B4-BE49-F238E27FC236}">
                <a16:creationId xmlns:a16="http://schemas.microsoft.com/office/drawing/2014/main" id="{EA386346-2025-0DD3-94DB-805AADEF6FBA}"/>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景品として</a:t>
            </a:r>
            <a:r>
              <a:rPr lang="ja-JP" altLang="en-US" sz="1200" b="1" dirty="0">
                <a:solidFill>
                  <a:srgbClr val="FF0000"/>
                </a:solidFill>
                <a:latin typeface="游ゴシック" panose="020B0400000000000000" pitchFamily="50" charset="-128"/>
                <a:ea typeface="游ゴシック" panose="020B0400000000000000" pitchFamily="50" charset="-128"/>
              </a:rPr>
              <a:t>魅力的</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だと思うものの割合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endParaRPr lang="ja-JP" altLang="en-US" sz="1200" b="1" dirty="0">
              <a:solidFill>
                <a:schemeClr val="bg2">
                  <a:lumMod val="10000"/>
                </a:schemeClr>
              </a:solidFill>
              <a:latin typeface="游ゴシック" panose="020B0400000000000000" pitchFamily="50" charset="-128"/>
              <a:ea typeface="游ゴシック" panose="020B0400000000000000" pitchFamily="50" charset="-128"/>
            </a:endParaRPr>
          </a:p>
        </p:txBody>
      </p:sp>
      <p:graphicFrame>
        <p:nvGraphicFramePr>
          <p:cNvPr id="14" name="表 13">
            <a:extLst>
              <a:ext uri="{FF2B5EF4-FFF2-40B4-BE49-F238E27FC236}">
                <a16:creationId xmlns:a16="http://schemas.microsoft.com/office/drawing/2014/main" id="{6C196DB5-CC19-B606-859D-235C2BA3D42E}"/>
              </a:ext>
            </a:extLst>
          </p:cNvPr>
          <p:cNvGraphicFramePr>
            <a:graphicFrameLocks noGrp="1"/>
          </p:cNvGraphicFramePr>
          <p:nvPr>
            <p:extLst>
              <p:ext uri="{D42A27DB-BD31-4B8C-83A1-F6EECF244321}">
                <p14:modId xmlns:p14="http://schemas.microsoft.com/office/powerpoint/2010/main" val="2821510258"/>
              </p:ext>
            </p:extLst>
          </p:nvPr>
        </p:nvGraphicFramePr>
        <p:xfrm>
          <a:off x="948577" y="1957320"/>
          <a:ext cx="8008847" cy="3444461"/>
        </p:xfrm>
        <a:graphic>
          <a:graphicData uri="http://schemas.openxmlformats.org/drawingml/2006/table">
            <a:tbl>
              <a:tblPr firstRow="1" bandRow="1">
                <a:tableStyleId>{5C22544A-7EE6-4342-B048-85BDC9FD1C3A}</a:tableStyleId>
              </a:tblPr>
              <a:tblGrid>
                <a:gridCol w="650310">
                  <a:extLst>
                    <a:ext uri="{9D8B030D-6E8A-4147-A177-3AD203B41FA5}">
                      <a16:colId xmlns:a16="http://schemas.microsoft.com/office/drawing/2014/main" val="2687538720"/>
                    </a:ext>
                  </a:extLst>
                </a:gridCol>
                <a:gridCol w="2554915">
                  <a:extLst>
                    <a:ext uri="{9D8B030D-6E8A-4147-A177-3AD203B41FA5}">
                      <a16:colId xmlns:a16="http://schemas.microsoft.com/office/drawing/2014/main" val="1479385882"/>
                    </a:ext>
                  </a:extLst>
                </a:gridCol>
                <a:gridCol w="1587808">
                  <a:extLst>
                    <a:ext uri="{9D8B030D-6E8A-4147-A177-3AD203B41FA5}">
                      <a16:colId xmlns:a16="http://schemas.microsoft.com/office/drawing/2014/main" val="3303615410"/>
                    </a:ext>
                  </a:extLst>
                </a:gridCol>
                <a:gridCol w="1025040">
                  <a:extLst>
                    <a:ext uri="{9D8B030D-6E8A-4147-A177-3AD203B41FA5}">
                      <a16:colId xmlns:a16="http://schemas.microsoft.com/office/drawing/2014/main" val="906803417"/>
                    </a:ext>
                  </a:extLst>
                </a:gridCol>
                <a:gridCol w="2190774">
                  <a:extLst>
                    <a:ext uri="{9D8B030D-6E8A-4147-A177-3AD203B41FA5}">
                      <a16:colId xmlns:a16="http://schemas.microsoft.com/office/drawing/2014/main" val="4016508588"/>
                    </a:ext>
                  </a:extLst>
                </a:gridCol>
              </a:tblGrid>
              <a:tr h="297830">
                <a:tc>
                  <a:txBody>
                    <a:bodyPr/>
                    <a:lstStyle/>
                    <a:p>
                      <a:pPr algn="ctr"/>
                      <a:endPar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endParaRPr>
                    </a:p>
                  </a:txBody>
                  <a:tcPr anchor="ctr">
                    <a:solidFill>
                      <a:schemeClr val="bg1"/>
                    </a:solidFill>
                  </a:tcPr>
                </a:tc>
                <a:tc>
                  <a:txBody>
                    <a:bodyPr/>
                    <a:lstStyle/>
                    <a:p>
                      <a:pPr algn="ctr"/>
                      <a:r>
                        <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rPr>
                        <a:t>景品</a:t>
                      </a:r>
                    </a:p>
                  </a:txBody>
                  <a:tcPr anchor="ctr">
                    <a:solidFill>
                      <a:schemeClr val="bg1"/>
                    </a:solidFill>
                  </a:tcPr>
                </a:tc>
                <a:tc>
                  <a:txBody>
                    <a:bodyPr/>
                    <a:lstStyle/>
                    <a:p>
                      <a:pPr algn="ctr"/>
                      <a:r>
                        <a:rPr kumimoji="1" lang="en-US" altLang="ja-JP" sz="1400" b="1" dirty="0">
                          <a:solidFill>
                            <a:schemeClr val="tx1">
                              <a:lumMod val="95000"/>
                              <a:lumOff val="5000"/>
                            </a:schemeClr>
                          </a:solidFill>
                          <a:latin typeface="游ゴシック" panose="020B0400000000000000" pitchFamily="50" charset="-128"/>
                          <a:ea typeface="游ゴシック" panose="020B0400000000000000" pitchFamily="50" charset="-128"/>
                        </a:rPr>
                        <a:t>n</a:t>
                      </a:r>
                      <a:r>
                        <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rPr>
                        <a:t>数</a:t>
                      </a:r>
                      <a:r>
                        <a:rPr kumimoji="1" lang="en-US" altLang="ja-JP" sz="1400" b="1" dirty="0">
                          <a:solidFill>
                            <a:schemeClr val="tx1">
                              <a:lumMod val="95000"/>
                              <a:lumOff val="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lumMod val="95000"/>
                              <a:lumOff val="5000"/>
                            </a:schemeClr>
                          </a:solidFill>
                          <a:latin typeface="游ゴシック" panose="020B0400000000000000" pitchFamily="50" charset="-128"/>
                          <a:ea typeface="游ゴシック" panose="020B0400000000000000" pitchFamily="50" charset="-128"/>
                        </a:rPr>
                        <a:t>720)</a:t>
                      </a:r>
                      <a:endPar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endParaRPr>
                    </a:p>
                  </a:txBody>
                  <a:tcPr anchor="ctr">
                    <a:solidFill>
                      <a:schemeClr val="bg1"/>
                    </a:solidFill>
                  </a:tcPr>
                </a:tc>
                <a:tc>
                  <a:txBody>
                    <a:bodyPr/>
                    <a:lstStyle/>
                    <a:p>
                      <a:pPr algn="ctr"/>
                      <a:r>
                        <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rPr>
                        <a:t>（</a:t>
                      </a:r>
                      <a:r>
                        <a:rPr kumimoji="1" lang="en-US" altLang="ja-JP" sz="1400" b="1" dirty="0">
                          <a:solidFill>
                            <a:schemeClr val="tx1">
                              <a:lumMod val="95000"/>
                              <a:lumOff val="5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95000"/>
                              <a:lumOff val="5000"/>
                            </a:schemeClr>
                          </a:solidFill>
                          <a:latin typeface="游ゴシック" panose="020B0400000000000000" pitchFamily="50" charset="-128"/>
                          <a:ea typeface="游ゴシック" panose="020B0400000000000000" pitchFamily="50" charset="-128"/>
                        </a:rPr>
                        <a:t>）</a:t>
                      </a:r>
                    </a:p>
                  </a:txBody>
                  <a:tcPr anchor="ctr">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mn-ea"/>
                        </a:rPr>
                        <a:t>多い性年代</a:t>
                      </a:r>
                    </a:p>
                  </a:txBody>
                  <a:tcPr anchor="ctr">
                    <a:solidFill>
                      <a:schemeClr val="bg1"/>
                    </a:solidFill>
                  </a:tcPr>
                </a:tc>
                <a:extLst>
                  <a:ext uri="{0D108BD9-81ED-4DB2-BD59-A6C34878D82A}">
                    <a16:rowId xmlns:a16="http://schemas.microsoft.com/office/drawing/2014/main" val="2527779326"/>
                  </a:ext>
                </a:extLst>
              </a:tr>
              <a:tr h="299213">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現金</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rgbClr val="F8D7D4"/>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490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68.1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50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2138919774"/>
                  </a:ext>
                </a:extLst>
              </a:tr>
              <a:tr h="299213">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商品券</a:t>
                      </a:r>
                    </a:p>
                  </a:txBody>
                  <a:tcPr anchor="ctr">
                    <a:solidFill>
                      <a:srgbClr val="F8D7D4"/>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490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68.1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40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E25A4E"/>
                          </a:solidFill>
                          <a:latin typeface="游ゴシック" panose="020B0400000000000000" pitchFamily="50" charset="-128"/>
                          <a:ea typeface="游ゴシック" panose="020B0400000000000000" pitchFamily="50" charset="-128"/>
                        </a:rPr>
                        <a:t>60</a:t>
                      </a:r>
                      <a:r>
                        <a:rPr kumimoji="1" lang="ja-JP" altLang="en-US" sz="1200" b="1" dirty="0">
                          <a:solidFill>
                            <a:srgbClr val="E25A4E"/>
                          </a:solidFill>
                          <a:latin typeface="游ゴシック" panose="020B0400000000000000" pitchFamily="50" charset="-128"/>
                          <a:ea typeface="游ゴシック" panose="020B0400000000000000" pitchFamily="50" charset="-128"/>
                        </a:rPr>
                        <a:t>代</a:t>
                      </a:r>
                      <a:r>
                        <a:rPr kumimoji="1" lang="ja-JP" altLang="en-US" sz="1200" b="1" dirty="0">
                          <a:latin typeface="游ゴシック" panose="020B0400000000000000" pitchFamily="50" charset="-128"/>
                          <a:ea typeface="游ゴシック" panose="020B0400000000000000" pitchFamily="50" charset="-128"/>
                        </a:rPr>
                        <a:t>男</a:t>
                      </a:r>
                      <a:r>
                        <a:rPr kumimoji="1" lang="ja-JP" altLang="en-US" sz="1200" b="1" dirty="0">
                          <a:solidFill>
                            <a:srgbClr val="E25A4E"/>
                          </a:solidFill>
                          <a:latin typeface="游ゴシック" panose="020B0400000000000000" pitchFamily="50" charset="-128"/>
                          <a:ea typeface="游ゴシック" panose="020B0400000000000000" pitchFamily="50" charset="-128"/>
                        </a:rPr>
                        <a:t>女</a:t>
                      </a:r>
                    </a:p>
                  </a:txBody>
                  <a:tcPr anchor="ctr">
                    <a:solidFill>
                      <a:schemeClr val="bg1">
                        <a:lumMod val="95000"/>
                      </a:schemeClr>
                    </a:solidFill>
                  </a:tcPr>
                </a:tc>
                <a:extLst>
                  <a:ext uri="{0D108BD9-81ED-4DB2-BD59-A6C34878D82A}">
                    <a16:rowId xmlns:a16="http://schemas.microsoft.com/office/drawing/2014/main" val="4166694009"/>
                  </a:ext>
                </a:extLst>
              </a:tr>
              <a:tr h="299213">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デジタルポイント</a:t>
                      </a:r>
                    </a:p>
                  </a:txBody>
                  <a:tcPr anchor="ctr">
                    <a:solidFill>
                      <a:srgbClr val="F8D7D4"/>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396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55.1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E25A4E"/>
                          </a:solidFill>
                          <a:latin typeface="游ゴシック" panose="020B0400000000000000" pitchFamily="50" charset="-128"/>
                          <a:ea typeface="游ゴシック" panose="020B0400000000000000" pitchFamily="50" charset="-128"/>
                        </a:rPr>
                        <a:t>30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134823908"/>
                  </a:ext>
                </a:extLst>
              </a:tr>
              <a:tr h="299213">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クーポン券・割引券</a:t>
                      </a:r>
                    </a:p>
                  </a:txBody>
                  <a:tcPr anchor="ctr">
                    <a:solidFill>
                      <a:srgbClr val="F8D7D4"/>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329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45.8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30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a:t>
                      </a:r>
                      <a:r>
                        <a:rPr kumimoji="1" lang="en-US" altLang="ja-JP" sz="1200" b="1" dirty="0">
                          <a:solidFill>
                            <a:srgbClr val="E25A4E"/>
                          </a:solidFill>
                          <a:latin typeface="游ゴシック" panose="020B0400000000000000" pitchFamily="50" charset="-128"/>
                          <a:ea typeface="游ゴシック" panose="020B0400000000000000" pitchFamily="50" charset="-128"/>
                        </a:rPr>
                        <a:t>50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351082829"/>
                  </a:ext>
                </a:extLst>
              </a:tr>
              <a:tr h="299213">
                <a:tc>
                  <a:txBody>
                    <a:bodyPr/>
                    <a:lstStyle/>
                    <a:p>
                      <a:pPr algn="ctr"/>
                      <a:r>
                        <a:rPr kumimoji="1" lang="en-US" altLang="ja-JP" sz="1200" b="1">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コンビニ等での商品引換券</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42.9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mn-ea"/>
                        </a:rPr>
                        <a:t>30~40</a:t>
                      </a:r>
                      <a:r>
                        <a:rPr kumimoji="1" lang="ja-JP" altLang="en-US" sz="1200" b="1" dirty="0">
                          <a:latin typeface="游ゴシック" panose="020B0400000000000000" pitchFamily="50" charset="-128"/>
                          <a:ea typeface="+mn-ea"/>
                        </a:rPr>
                        <a:t>代女性</a:t>
                      </a:r>
                    </a:p>
                  </a:txBody>
                  <a:tcPr anchor="ctr">
                    <a:solidFill>
                      <a:schemeClr val="bg1">
                        <a:lumMod val="95000"/>
                      </a:schemeClr>
                    </a:solidFill>
                  </a:tcPr>
                </a:tc>
                <a:extLst>
                  <a:ext uri="{0D108BD9-81ED-4DB2-BD59-A6C34878D82A}">
                    <a16:rowId xmlns:a16="http://schemas.microsoft.com/office/drawing/2014/main" val="2257304632"/>
                  </a:ext>
                </a:extLst>
              </a:tr>
              <a:tr h="299213">
                <a:tc>
                  <a:txBody>
                    <a:bodyPr/>
                    <a:lstStyle/>
                    <a:p>
                      <a:pPr algn="ctr"/>
                      <a:r>
                        <a:rPr kumimoji="1" lang="en-US" altLang="ja-JP" sz="1200" b="1">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お米</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229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31.9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40~60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631980149"/>
                  </a:ext>
                </a:extLst>
              </a:tr>
              <a:tr h="299213">
                <a:tc>
                  <a:txBody>
                    <a:bodyPr/>
                    <a:lstStyle/>
                    <a:p>
                      <a:pPr algn="ctr"/>
                      <a:r>
                        <a:rPr kumimoji="1" lang="en-US" altLang="ja-JP" sz="1200" b="1">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アイスクリーム</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223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31.0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10</a:t>
                      </a:r>
                      <a:r>
                        <a:rPr kumimoji="1" lang="ja-JP" altLang="en-US" sz="1200" b="1" dirty="0">
                          <a:solidFill>
                            <a:schemeClr val="tx1"/>
                          </a:solidFill>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720934520"/>
                  </a:ext>
                </a:extLst>
              </a:tr>
              <a:tr h="299213">
                <a:tc>
                  <a:txBody>
                    <a:bodyPr/>
                    <a:lstStyle/>
                    <a:p>
                      <a:pPr algn="ctr"/>
                      <a:r>
                        <a:rPr kumimoji="1" lang="en-US" altLang="ja-JP" sz="1200" b="1">
                          <a:latin typeface="游ゴシック" panose="020B0400000000000000" pitchFamily="50" charset="-128"/>
                          <a:ea typeface="游ゴシック" panose="020B0400000000000000" pitchFamily="50" charset="-128"/>
                        </a:rPr>
                        <a:t>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PC</a:t>
                      </a:r>
                      <a:r>
                        <a:rPr kumimoji="1" lang="ja-JP" altLang="en-US" sz="1200" b="1" dirty="0">
                          <a:latin typeface="游ゴシック" panose="020B0400000000000000" pitchFamily="50" charset="-128"/>
                          <a:ea typeface="游ゴシック" panose="020B0400000000000000" pitchFamily="50" charset="-128"/>
                        </a:rPr>
                        <a:t>・タブレット</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221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游ゴシック" panose="020B0400000000000000" pitchFamily="50" charset="-128"/>
                          <a:ea typeface="+mn-ea"/>
                        </a:rPr>
                        <a:t>10</a:t>
                      </a:r>
                      <a:r>
                        <a:rPr kumimoji="1" lang="ja-JP" altLang="en-US" sz="1200" b="1" dirty="0">
                          <a:solidFill>
                            <a:schemeClr val="tx1"/>
                          </a:solidFill>
                          <a:latin typeface="游ゴシック" panose="020B0400000000000000" pitchFamily="50" charset="-128"/>
                          <a:ea typeface="+mn-ea"/>
                        </a:rPr>
                        <a:t>代男女</a:t>
                      </a:r>
                    </a:p>
                  </a:txBody>
                  <a:tcPr anchor="ctr">
                    <a:solidFill>
                      <a:schemeClr val="bg1">
                        <a:lumMod val="95000"/>
                      </a:schemeClr>
                    </a:solidFill>
                  </a:tcPr>
                </a:tc>
                <a:extLst>
                  <a:ext uri="{0D108BD9-81ED-4DB2-BD59-A6C34878D82A}">
                    <a16:rowId xmlns:a16="http://schemas.microsoft.com/office/drawing/2014/main" val="11175823"/>
                  </a:ext>
                </a:extLst>
              </a:tr>
              <a:tr h="446744">
                <a:tc>
                  <a:txBody>
                    <a:bodyPr/>
                    <a:lstStyle/>
                    <a:p>
                      <a:pPr algn="ctr"/>
                      <a:r>
                        <a:rPr kumimoji="1" lang="en-US" altLang="ja-JP" sz="1200" b="1">
                          <a:latin typeface="游ゴシック" panose="020B0400000000000000" pitchFamily="50" charset="-128"/>
                          <a:ea typeface="游ゴシック" panose="020B0400000000000000" pitchFamily="50" charset="-128"/>
                        </a:rPr>
                        <a:t>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mn-ea"/>
                        </a:rPr>
                        <a:t>テーマパークチケット</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193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26.9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10~20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30~50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2837949421"/>
                  </a:ext>
                </a:extLst>
              </a:tr>
              <a:tr h="299213">
                <a:tc>
                  <a:txBody>
                    <a:bodyPr/>
                    <a:lstStyle/>
                    <a:p>
                      <a:pPr algn="ctr"/>
                      <a:r>
                        <a:rPr kumimoji="1" lang="en-US" altLang="ja-JP" sz="1200" b="1">
                          <a:latin typeface="游ゴシック" panose="020B0400000000000000" pitchFamily="50" charset="-128"/>
                          <a:ea typeface="游ゴシック" panose="020B0400000000000000" pitchFamily="50" charset="-128"/>
                        </a:rPr>
                        <a:t>10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ケーキ</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180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25.1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20~30</a:t>
                      </a:r>
                      <a:r>
                        <a:rPr kumimoji="1" lang="ja-JP" altLang="en-US" sz="1200" b="1" dirty="0">
                          <a:latin typeface="游ゴシック" panose="020B0400000000000000" pitchFamily="50" charset="-128"/>
                          <a:ea typeface="游ゴシック" panose="020B0400000000000000" pitchFamily="50" charset="-128"/>
                        </a:rPr>
                        <a:t>代・</a:t>
                      </a:r>
                      <a:r>
                        <a:rPr kumimoji="1" lang="en-US" altLang="ja-JP" sz="1200" b="1" dirty="0">
                          <a:latin typeface="游ゴシック" panose="020B0400000000000000" pitchFamily="50" charset="-128"/>
                          <a:ea typeface="游ゴシック" panose="020B0400000000000000" pitchFamily="50" charset="-128"/>
                        </a:rPr>
                        <a:t>50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4016562369"/>
                  </a:ext>
                </a:extLst>
              </a:tr>
            </a:tbl>
          </a:graphicData>
        </a:graphic>
      </p:graphicFrame>
      <p:sp>
        <p:nvSpPr>
          <p:cNvPr id="15" name="テキスト ボックス 5">
            <a:extLst>
              <a:ext uri="{FF2B5EF4-FFF2-40B4-BE49-F238E27FC236}">
                <a16:creationId xmlns:a16="http://schemas.microsoft.com/office/drawing/2014/main" id="{F015A709-C38E-3B9B-27AE-19752A81EB96}"/>
              </a:ext>
            </a:extLst>
          </p:cNvPr>
          <p:cNvSpPr txBox="1"/>
          <p:nvPr/>
        </p:nvSpPr>
        <p:spPr>
          <a:xfrm>
            <a:off x="343032" y="5493742"/>
            <a:ext cx="9248157" cy="89691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位の結果から分かるように現金や現金に近い金券が上位を占めており、比較的中高年層の女性に人気であることがわかる。</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また「アイスクリーム」「</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PC</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・タブレット</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」「テーマパークチケット」「ケーキ」など、若者に人気なイメージのあるもの</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想定通り</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latin typeface="游ゴシック" panose="020B0400000000000000" pitchFamily="50" charset="-128"/>
                <a:ea typeface="游ゴシック" panose="020B0400000000000000" pitchFamily="50" charset="-128"/>
                <a:cs typeface="Times New Roman" panose="02020603050405020304" pitchFamily="18" charset="0"/>
              </a:rPr>
              <a:t>代男女に人気であり、世代によって極端に景品の魅力度が分かれている。</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8" name="タイトル 1">
            <a:extLst>
              <a:ext uri="{FF2B5EF4-FFF2-40B4-BE49-F238E27FC236}">
                <a16:creationId xmlns:a16="http://schemas.microsoft.com/office/drawing/2014/main" id="{802FBCBE-BD0B-EB98-FF3F-56D7B4078D6C}"/>
              </a:ext>
            </a:extLst>
          </p:cNvPr>
          <p:cNvSpPr>
            <a:spLocks noGrp="1"/>
          </p:cNvSpPr>
          <p:nvPr>
            <p:ph type="title"/>
          </p:nvPr>
        </p:nvSpPr>
        <p:spPr>
          <a:xfrm>
            <a:off x="681037" y="285040"/>
            <a:ext cx="8543925" cy="768348"/>
          </a:xfrm>
        </p:spPr>
        <p:txBody>
          <a:bodyPr>
            <a:normAutofit/>
          </a:bodyPr>
          <a:lstStyle/>
          <a:p>
            <a:pPr algn="ctr"/>
            <a:r>
              <a:rPr kumimoji="1" lang="ja-JP" altLang="en-US" sz="2800" dirty="0"/>
              <a:t>景品の魅力度</a:t>
            </a:r>
          </a:p>
        </p:txBody>
      </p:sp>
    </p:spTree>
    <p:extLst>
      <p:ext uri="{BB962C8B-B14F-4D97-AF65-F5344CB8AC3E}">
        <p14:creationId xmlns:p14="http://schemas.microsoft.com/office/powerpoint/2010/main" val="6980410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106E6683-4A98-BF60-2160-5B078AD5E9A6}"/>
              </a:ext>
            </a:extLst>
          </p:cNvPr>
          <p:cNvGrpSpPr/>
          <p:nvPr/>
        </p:nvGrpSpPr>
        <p:grpSpPr>
          <a:xfrm>
            <a:off x="551881" y="1285077"/>
            <a:ext cx="8802239" cy="1606875"/>
            <a:chOff x="551881" y="1285077"/>
            <a:chExt cx="8802239" cy="1648623"/>
          </a:xfrm>
        </p:grpSpPr>
        <p:grpSp>
          <p:nvGrpSpPr>
            <p:cNvPr id="8" name="グループ化 7">
              <a:extLst>
                <a:ext uri="{FF2B5EF4-FFF2-40B4-BE49-F238E27FC236}">
                  <a16:creationId xmlns:a16="http://schemas.microsoft.com/office/drawing/2014/main" id="{4C51BD94-E8B2-FD2C-F663-DC122CDD8BE8}"/>
                </a:ext>
              </a:extLst>
            </p:cNvPr>
            <p:cNvGrpSpPr/>
            <p:nvPr/>
          </p:nvGrpSpPr>
          <p:grpSpPr>
            <a:xfrm>
              <a:off x="551881" y="1574801"/>
              <a:ext cx="8802239" cy="1358899"/>
              <a:chOff x="551881" y="1574801"/>
              <a:chExt cx="8802239" cy="1358899"/>
            </a:xfrm>
          </p:grpSpPr>
          <p:sp>
            <p:nvSpPr>
              <p:cNvPr id="15" name="正方形/長方形 14">
                <a:extLst>
                  <a:ext uri="{FF2B5EF4-FFF2-40B4-BE49-F238E27FC236}">
                    <a16:creationId xmlns:a16="http://schemas.microsoft.com/office/drawing/2014/main" id="{64E10032-4130-7B98-132E-0E18BC0E737A}"/>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575DE687-9EF0-808B-830D-E022FAEACAF0}"/>
                  </a:ext>
                </a:extLst>
              </p:cNvPr>
              <p:cNvSpPr txBox="1"/>
              <p:nvPr/>
            </p:nvSpPr>
            <p:spPr>
              <a:xfrm>
                <a:off x="2184397" y="1890908"/>
                <a:ext cx="7040563" cy="726277"/>
              </a:xfrm>
              <a:prstGeom prst="rect">
                <a:avLst/>
              </a:prstGeom>
              <a:noFill/>
            </p:spPr>
            <p:txBody>
              <a:bodyPr wrap="square">
                <a:spAutoFit/>
              </a:bodyPr>
              <a:lstStyle/>
              <a:p>
                <a:pPr>
                  <a:lnSpc>
                    <a:spcPct val="150000"/>
                  </a:lnSpc>
                </a:pP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現金を景品とするキャッシュバックキャンペーンの場合ハードルが高いが、</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高額な商品</a:t>
                </a: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であっても、</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ターゲットを</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代以上の男女に絞ることで応募数は担保できる。</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4" name="テキスト ボックス 6">
              <a:extLst>
                <a:ext uri="{FF2B5EF4-FFF2-40B4-BE49-F238E27FC236}">
                  <a16:creationId xmlns:a16="http://schemas.microsoft.com/office/drawing/2014/main" id="{91C144FD-3C9D-AB00-5169-AC523BC20FBD}"/>
                </a:ext>
              </a:extLst>
            </p:cNvPr>
            <p:cNvSpPr txBox="1"/>
            <p:nvPr/>
          </p:nvSpPr>
          <p:spPr>
            <a:xfrm>
              <a:off x="4523297" y="1285077"/>
              <a:ext cx="859406" cy="480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現金</a:t>
              </a:r>
              <a:endParaRPr lang="en-US" altLang="ja-JP"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F241567E-1D28-A6EE-B883-0DEC1B573672}"/>
              </a:ext>
            </a:extLst>
          </p:cNvPr>
          <p:cNvGrpSpPr/>
          <p:nvPr/>
        </p:nvGrpSpPr>
        <p:grpSpPr>
          <a:xfrm>
            <a:off x="551880" y="2880751"/>
            <a:ext cx="8802239" cy="1606875"/>
            <a:chOff x="551881" y="1285077"/>
            <a:chExt cx="8802239" cy="1648623"/>
          </a:xfrm>
        </p:grpSpPr>
        <p:grpSp>
          <p:nvGrpSpPr>
            <p:cNvPr id="19" name="グループ化 18">
              <a:extLst>
                <a:ext uri="{FF2B5EF4-FFF2-40B4-BE49-F238E27FC236}">
                  <a16:creationId xmlns:a16="http://schemas.microsoft.com/office/drawing/2014/main" id="{95866456-8DCF-D9F6-A189-BC42F58B0B26}"/>
                </a:ext>
              </a:extLst>
            </p:cNvPr>
            <p:cNvGrpSpPr/>
            <p:nvPr/>
          </p:nvGrpSpPr>
          <p:grpSpPr>
            <a:xfrm>
              <a:off x="551881" y="1574801"/>
              <a:ext cx="8802239" cy="1358899"/>
              <a:chOff x="551881" y="1574801"/>
              <a:chExt cx="8802239" cy="1358899"/>
            </a:xfrm>
          </p:grpSpPr>
          <p:sp>
            <p:nvSpPr>
              <p:cNvPr id="21" name="正方形/長方形 20">
                <a:extLst>
                  <a:ext uri="{FF2B5EF4-FFF2-40B4-BE49-F238E27FC236}">
                    <a16:creationId xmlns:a16="http://schemas.microsoft.com/office/drawing/2014/main" id="{94A0A421-4674-B4A4-CEEB-8B6AFA4F6713}"/>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1663FA84-92EB-912C-FD6A-540285038E93}"/>
                  </a:ext>
                </a:extLst>
              </p:cNvPr>
              <p:cNvSpPr txBox="1"/>
              <p:nvPr/>
            </p:nvSpPr>
            <p:spPr>
              <a:xfrm>
                <a:off x="2184399" y="1886571"/>
                <a:ext cx="7040563" cy="726277"/>
              </a:xfrm>
              <a:prstGeom prst="rect">
                <a:avLst/>
              </a:prstGeom>
              <a:noFill/>
            </p:spPr>
            <p:txBody>
              <a:bodyPr wrap="square">
                <a:spAutoFit/>
              </a:bodyPr>
              <a:lstStyle/>
              <a:p>
                <a:pPr>
                  <a:lnSpc>
                    <a:spcPct val="150000"/>
                  </a:lnSpc>
                </a:pP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商品券や旅行・宿泊券は特に</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代以上の男女やママ世代に魅力度が高い。</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ご夫婦で楽しめるペアチケットとして訴求することで注目度が高まる。</a:t>
                </a:r>
                <a:endPar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0" name="テキスト ボックス 6">
              <a:extLst>
                <a:ext uri="{FF2B5EF4-FFF2-40B4-BE49-F238E27FC236}">
                  <a16:creationId xmlns:a16="http://schemas.microsoft.com/office/drawing/2014/main" id="{54043030-12E2-F884-5938-BD8A2254D2F7}"/>
                </a:ext>
              </a:extLst>
            </p:cNvPr>
            <p:cNvSpPr txBox="1"/>
            <p:nvPr/>
          </p:nvSpPr>
          <p:spPr>
            <a:xfrm>
              <a:off x="4293649" y="1285077"/>
              <a:ext cx="1318704" cy="480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latin typeface="游ゴシック" panose="020B0400000000000000" pitchFamily="50" charset="-128"/>
                  <a:ea typeface="游ゴシック" panose="020B0400000000000000" pitchFamily="50" charset="-128"/>
                  <a:cs typeface="Times New Roman" panose="02020603050405020304" pitchFamily="18" charset="0"/>
                </a:rPr>
                <a:t>商品券</a:t>
              </a:r>
            </a:p>
          </p:txBody>
        </p:sp>
      </p:grpSp>
      <p:grpSp>
        <p:nvGrpSpPr>
          <p:cNvPr id="23" name="グループ化 22">
            <a:extLst>
              <a:ext uri="{FF2B5EF4-FFF2-40B4-BE49-F238E27FC236}">
                <a16:creationId xmlns:a16="http://schemas.microsoft.com/office/drawing/2014/main" id="{471BB4ED-0F58-BD97-9A84-33486E0E12AD}"/>
              </a:ext>
            </a:extLst>
          </p:cNvPr>
          <p:cNvGrpSpPr/>
          <p:nvPr/>
        </p:nvGrpSpPr>
        <p:grpSpPr>
          <a:xfrm>
            <a:off x="551881" y="4476425"/>
            <a:ext cx="8802239" cy="1606875"/>
            <a:chOff x="551881" y="1285077"/>
            <a:chExt cx="8802239" cy="1648623"/>
          </a:xfrm>
        </p:grpSpPr>
        <p:grpSp>
          <p:nvGrpSpPr>
            <p:cNvPr id="24" name="グループ化 23">
              <a:extLst>
                <a:ext uri="{FF2B5EF4-FFF2-40B4-BE49-F238E27FC236}">
                  <a16:creationId xmlns:a16="http://schemas.microsoft.com/office/drawing/2014/main" id="{13DB9E76-83A8-E736-8710-DFB274917903}"/>
                </a:ext>
              </a:extLst>
            </p:cNvPr>
            <p:cNvGrpSpPr/>
            <p:nvPr/>
          </p:nvGrpSpPr>
          <p:grpSpPr>
            <a:xfrm>
              <a:off x="551881" y="1574801"/>
              <a:ext cx="8802239" cy="1358899"/>
              <a:chOff x="551881" y="1574801"/>
              <a:chExt cx="8802239" cy="1358899"/>
            </a:xfrm>
          </p:grpSpPr>
          <p:sp>
            <p:nvSpPr>
              <p:cNvPr id="26" name="正方形/長方形 25">
                <a:extLst>
                  <a:ext uri="{FF2B5EF4-FFF2-40B4-BE49-F238E27FC236}">
                    <a16:creationId xmlns:a16="http://schemas.microsoft.com/office/drawing/2014/main" id="{ADBE020B-162E-F34A-1353-2B3D3BCA9E49}"/>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BFA3DA3D-EF59-2443-8706-8285278B7C59}"/>
                  </a:ext>
                </a:extLst>
              </p:cNvPr>
              <p:cNvSpPr txBox="1"/>
              <p:nvPr/>
            </p:nvSpPr>
            <p:spPr>
              <a:xfrm>
                <a:off x="2184398" y="1746777"/>
                <a:ext cx="7040563" cy="1057838"/>
              </a:xfrm>
              <a:prstGeom prst="rect">
                <a:avLst/>
              </a:prstGeom>
              <a:noFill/>
            </p:spPr>
            <p:txBody>
              <a:bodyPr wrap="square">
                <a:spAutoFit/>
              </a:bodyPr>
              <a:lstStyle/>
              <a:p>
                <a:pPr>
                  <a:lnSpc>
                    <a:spcPct val="150000"/>
                  </a:lnSpc>
                </a:pP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代女性に人気が高く、比較的世代を問わずに喜ばれる景品である。</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デジタルポイントの若者人気が高いため、デジタルクーポンにすることで</a:t>
                </a:r>
                <a:endPar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若者の囲い込みがしやすくなる。</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5" name="テキスト ボックス 6">
              <a:extLst>
                <a:ext uri="{FF2B5EF4-FFF2-40B4-BE49-F238E27FC236}">
                  <a16:creationId xmlns:a16="http://schemas.microsoft.com/office/drawing/2014/main" id="{F1300487-B46C-0824-DAFA-A2B9265C58B5}"/>
                </a:ext>
              </a:extLst>
            </p:cNvPr>
            <p:cNvSpPr txBox="1"/>
            <p:nvPr/>
          </p:nvSpPr>
          <p:spPr>
            <a:xfrm>
              <a:off x="3731722" y="1285077"/>
              <a:ext cx="2442557" cy="480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latin typeface="游ゴシック" panose="020B0400000000000000" pitchFamily="50" charset="-128"/>
                  <a:ea typeface="游ゴシック" panose="020B0400000000000000" pitchFamily="50" charset="-128"/>
                  <a:cs typeface="Times New Roman" panose="02020603050405020304" pitchFamily="18" charset="0"/>
                </a:rPr>
                <a:t>クーポン券・割引券</a:t>
              </a:r>
            </a:p>
          </p:txBody>
        </p:sp>
      </p:grpSp>
      <p:pic>
        <p:nvPicPr>
          <p:cNvPr id="31" name="図 30" descr="ロゴ, アイコン&#10;&#10;自動的に生成された説明">
            <a:extLst>
              <a:ext uri="{FF2B5EF4-FFF2-40B4-BE49-F238E27FC236}">
                <a16:creationId xmlns:a16="http://schemas.microsoft.com/office/drawing/2014/main" id="{7AC42C1E-B37F-1331-7BF4-E5AA58A82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93" y="1968670"/>
            <a:ext cx="540000" cy="540000"/>
          </a:xfrm>
          <a:prstGeom prst="rect">
            <a:avLst/>
          </a:prstGeom>
        </p:spPr>
      </p:pic>
      <p:pic>
        <p:nvPicPr>
          <p:cNvPr id="33" name="図 32" descr="図形&#10;&#10;低い精度で自動的に生成された説明">
            <a:extLst>
              <a:ext uri="{FF2B5EF4-FFF2-40B4-BE49-F238E27FC236}">
                <a16:creationId xmlns:a16="http://schemas.microsoft.com/office/drawing/2014/main" id="{85EDB9A9-F13B-28B8-379A-84D1BA3A7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93" y="3595122"/>
            <a:ext cx="540000" cy="540000"/>
          </a:xfrm>
          <a:prstGeom prst="rect">
            <a:avLst/>
          </a:prstGeom>
        </p:spPr>
      </p:pic>
      <p:pic>
        <p:nvPicPr>
          <p:cNvPr id="35" name="図 34" descr="アイコン&#10;&#10;自動的に生成された説明">
            <a:extLst>
              <a:ext uri="{FF2B5EF4-FFF2-40B4-BE49-F238E27FC236}">
                <a16:creationId xmlns:a16="http://schemas.microsoft.com/office/drawing/2014/main" id="{B90C395A-1182-740C-DE8C-2AD5246D0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893" y="5190796"/>
            <a:ext cx="540000" cy="540000"/>
          </a:xfrm>
          <a:prstGeom prst="rect">
            <a:avLst/>
          </a:prstGeom>
        </p:spPr>
      </p:pic>
      <p:sp>
        <p:nvSpPr>
          <p:cNvPr id="36" name="テキスト ボックス 43">
            <a:extLst>
              <a:ext uri="{FF2B5EF4-FFF2-40B4-BE49-F238E27FC236}">
                <a16:creationId xmlns:a16="http://schemas.microsoft.com/office/drawing/2014/main" id="{0720255D-21B9-1AC3-E36A-E46EA62F4CB1}"/>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3" name="Slide Number Placeholder 5">
            <a:extLst>
              <a:ext uri="{FF2B5EF4-FFF2-40B4-BE49-F238E27FC236}">
                <a16:creationId xmlns:a16="http://schemas.microsoft.com/office/drawing/2014/main" id="{A243595B-5630-066C-414C-F2A4616F45DE}"/>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20</a:t>
            </a:fld>
            <a:endParaRPr kumimoji="1" lang="ja-JP" altLang="en-US" dirty="0"/>
          </a:p>
        </p:txBody>
      </p:sp>
      <p:sp>
        <p:nvSpPr>
          <p:cNvPr id="4" name="タイトル 1">
            <a:extLst>
              <a:ext uri="{FF2B5EF4-FFF2-40B4-BE49-F238E27FC236}">
                <a16:creationId xmlns:a16="http://schemas.microsoft.com/office/drawing/2014/main" id="{9D3DCDBF-D338-C528-8E48-5EDD27C06E23}"/>
              </a:ext>
            </a:extLst>
          </p:cNvPr>
          <p:cNvSpPr txBox="1">
            <a:spLocks/>
          </p:cNvSpPr>
          <p:nvPr/>
        </p:nvSpPr>
        <p:spPr>
          <a:xfrm>
            <a:off x="681037" y="285040"/>
            <a:ext cx="8543925" cy="76834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800" b="1" kern="1200">
                <a:solidFill>
                  <a:schemeClr val="bg1"/>
                </a:solidFill>
                <a:latin typeface="游ゴシック" panose="020B0400000000000000" pitchFamily="50" charset="-128"/>
                <a:ea typeface="游ゴシック" panose="020B0400000000000000" pitchFamily="50" charset="-128"/>
                <a:cs typeface="+mj-cs"/>
              </a:defRPr>
            </a:lvl1pPr>
          </a:lstStyle>
          <a:p>
            <a:r>
              <a:rPr kumimoji="1" lang="ja-JP" altLang="en-US" sz="2800" b="1" dirty="0">
                <a:latin typeface="游ゴシック" panose="020B0400000000000000" pitchFamily="50" charset="-128"/>
                <a:ea typeface="游ゴシック" panose="020B0400000000000000" pitchFamily="50" charset="-128"/>
              </a:rPr>
              <a:t>景品魅力度</a:t>
            </a:r>
            <a:r>
              <a:rPr kumimoji="1" lang="en-US" altLang="ja-JP" sz="2800" b="1" dirty="0">
                <a:latin typeface="游ゴシック" panose="020B0400000000000000" pitchFamily="50" charset="-128"/>
                <a:ea typeface="游ゴシック" panose="020B0400000000000000" pitchFamily="50" charset="-128"/>
              </a:rPr>
              <a:t>TOP</a:t>
            </a:r>
            <a:r>
              <a:rPr lang="en-US" altLang="ja-JP" dirty="0"/>
              <a:t>3</a:t>
            </a:r>
            <a:endParaRPr lang="ja-JP" altLang="en-US" dirty="0"/>
          </a:p>
        </p:txBody>
      </p:sp>
    </p:spTree>
    <p:extLst>
      <p:ext uri="{BB962C8B-B14F-4D97-AF65-F5344CB8AC3E}">
        <p14:creationId xmlns:p14="http://schemas.microsoft.com/office/powerpoint/2010/main" val="29872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31DE51D3-618D-247C-CEBB-0679619B688A}"/>
              </a:ext>
            </a:extLst>
          </p:cNvPr>
          <p:cNvSpPr txBox="1">
            <a:spLocks/>
          </p:cNvSpPr>
          <p:nvPr/>
        </p:nvSpPr>
        <p:spPr>
          <a:xfrm>
            <a:off x="945919" y="703902"/>
            <a:ext cx="80141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8000"/>
              </a:lnSpc>
            </a:pPr>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ファミマのファミペイ限定</a:t>
            </a:r>
            <a:r>
              <a:rPr lang="en-US" altLang="ja-JP" sz="1600" b="1" dirty="0">
                <a:latin typeface="游ゴシック" panose="020B0400000000000000" pitchFamily="50" charset="-128"/>
                <a:ea typeface="游ゴシック" panose="020B0400000000000000" pitchFamily="50" charset="-128"/>
              </a:rPr>
              <a:t>】</a:t>
            </a:r>
            <a:r>
              <a:rPr lang="ja-JP" altLang="en-US" sz="1600" b="1" dirty="0">
                <a:latin typeface="游ゴシック" panose="020B0400000000000000" pitchFamily="50" charset="-128"/>
                <a:ea typeface="游ゴシック" panose="020B0400000000000000" pitchFamily="50" charset="-128"/>
              </a:rPr>
              <a:t>ファミマのアプリファミペイ</a:t>
            </a:r>
            <a:r>
              <a:rPr lang="en-US" altLang="ja-JP" sz="1600" b="1" dirty="0">
                <a:latin typeface="游ゴシック" panose="020B0400000000000000" pitchFamily="50" charset="-128"/>
                <a:ea typeface="游ゴシック" panose="020B0400000000000000" pitchFamily="50" charset="-128"/>
              </a:rPr>
              <a:t>4</a:t>
            </a:r>
            <a:r>
              <a:rPr lang="ja-JP" altLang="en-US" sz="1600" b="1" dirty="0">
                <a:latin typeface="游ゴシック" panose="020B0400000000000000" pitchFamily="50" charset="-128"/>
                <a:ea typeface="游ゴシック" panose="020B0400000000000000" pitchFamily="50" charset="-128"/>
              </a:rPr>
              <a:t>周年！</a:t>
            </a:r>
            <a:endParaRPr lang="en-US" altLang="ja-JP" sz="1600" b="1" dirty="0">
              <a:latin typeface="游ゴシック" panose="020B0400000000000000" pitchFamily="50" charset="-128"/>
              <a:ea typeface="游ゴシック" panose="020B0400000000000000" pitchFamily="50" charset="-128"/>
            </a:endParaRPr>
          </a:p>
          <a:p>
            <a:pPr algn="ctr">
              <a:lnSpc>
                <a:spcPct val="138000"/>
              </a:lnSpc>
            </a:pPr>
            <a:r>
              <a:rPr lang="ja-JP" altLang="en-US" sz="1600" b="1" dirty="0">
                <a:latin typeface="游ゴシック" panose="020B0400000000000000" pitchFamily="50" charset="-128"/>
                <a:ea typeface="游ゴシック" panose="020B0400000000000000" pitchFamily="50" charset="-128"/>
              </a:rPr>
              <a:t>抽選で最大</a:t>
            </a:r>
            <a:r>
              <a:rPr lang="en-US" altLang="ja-JP" sz="1600" b="1" dirty="0">
                <a:latin typeface="游ゴシック" panose="020B0400000000000000" pitchFamily="50" charset="-128"/>
                <a:ea typeface="游ゴシック" panose="020B0400000000000000" pitchFamily="50" charset="-128"/>
              </a:rPr>
              <a:t>40,000</a:t>
            </a:r>
            <a:r>
              <a:rPr lang="ja-JP" altLang="en-US" sz="1600" b="1" dirty="0">
                <a:latin typeface="游ゴシック" panose="020B0400000000000000" pitchFamily="50" charset="-128"/>
                <a:ea typeface="游ゴシック" panose="020B0400000000000000" pitchFamily="50" charset="-128"/>
              </a:rPr>
              <a:t>ポイント当たる！</a:t>
            </a:r>
            <a:endParaRPr lang="en-US" altLang="ja-JP" sz="1600" b="1" dirty="0">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C9F51413-0C4D-ECE3-91F3-067E73C7841E}"/>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latin typeface="+mn-ea"/>
                <a:ea typeface="+mn-ea"/>
                <a:cs typeface="+mn-cs"/>
              </a:rPr>
              <a:t>「</a:t>
            </a:r>
            <a:r>
              <a:rPr lang="en-US" altLang="ja-JP" sz="1200" dirty="0">
                <a:latin typeface="+mn-ea"/>
                <a:ea typeface="+mn-ea"/>
                <a:cs typeface="+mn-cs"/>
              </a:rPr>
              <a:t>d</a:t>
            </a:r>
            <a:r>
              <a:rPr lang="ja-JP" altLang="en-US" sz="1200" dirty="0">
                <a:latin typeface="+mn-ea"/>
                <a:ea typeface="+mn-ea"/>
                <a:cs typeface="+mn-cs"/>
              </a:rPr>
              <a:t>ポイント」「楽天ポイント」「</a:t>
            </a:r>
            <a:r>
              <a:rPr lang="en-US" altLang="ja-JP" sz="1200" dirty="0">
                <a:latin typeface="+mn-ea"/>
                <a:ea typeface="+mn-ea"/>
                <a:cs typeface="+mn-cs"/>
              </a:rPr>
              <a:t>T-</a:t>
            </a:r>
            <a:r>
              <a:rPr lang="ja-JP" altLang="en-US" sz="1200" dirty="0">
                <a:latin typeface="+mn-ea"/>
                <a:ea typeface="+mn-ea"/>
                <a:cs typeface="+mn-cs"/>
              </a:rPr>
              <a:t>ポイント」のいずれかをサイト経由</a:t>
            </a:r>
            <a:endParaRPr lang="en-US" altLang="ja-JP" sz="1200" dirty="0">
              <a:latin typeface="+mn-ea"/>
              <a:ea typeface="+mn-ea"/>
              <a:cs typeface="+mn-cs"/>
            </a:endParaRPr>
          </a:p>
          <a:p>
            <a:pPr>
              <a:lnSpc>
                <a:spcPct val="150000"/>
              </a:lnSpc>
            </a:pPr>
            <a:r>
              <a:rPr lang="ja-JP" altLang="en-US" sz="1200" dirty="0">
                <a:latin typeface="+mn-ea"/>
                <a:ea typeface="+mn-ea"/>
                <a:cs typeface="+mn-cs"/>
              </a:rPr>
              <a:t>でファミペイと連携し、ファミペイにて</a:t>
            </a:r>
            <a:r>
              <a:rPr lang="en-US" altLang="ja-JP" sz="1200" dirty="0">
                <a:latin typeface="+mn-ea"/>
                <a:ea typeface="+mn-ea"/>
                <a:cs typeface="+mn-cs"/>
              </a:rPr>
              <a:t>200</a:t>
            </a:r>
            <a:r>
              <a:rPr lang="ja-JP" altLang="en-US" sz="1200" dirty="0">
                <a:latin typeface="+mn-ea"/>
                <a:ea typeface="+mn-ea"/>
                <a:cs typeface="+mn-cs"/>
              </a:rPr>
              <a:t>円以上（</a:t>
            </a:r>
            <a:r>
              <a:rPr lang="en-US" altLang="ja-JP" sz="1200" dirty="0">
                <a:latin typeface="+mn-ea"/>
                <a:ea typeface="+mn-ea"/>
                <a:cs typeface="+mn-cs"/>
              </a:rPr>
              <a:t>※1</a:t>
            </a:r>
            <a:r>
              <a:rPr lang="ja-JP" altLang="en-US" sz="1200" dirty="0">
                <a:latin typeface="+mn-ea"/>
                <a:ea typeface="+mn-ea"/>
                <a:cs typeface="+mn-cs"/>
              </a:rPr>
              <a:t>等は</a:t>
            </a:r>
            <a:r>
              <a:rPr lang="en-US" altLang="ja-JP" sz="1200" dirty="0">
                <a:latin typeface="+mn-ea"/>
                <a:ea typeface="+mn-ea"/>
                <a:cs typeface="+mn-cs"/>
              </a:rPr>
              <a:t>2,000</a:t>
            </a:r>
            <a:r>
              <a:rPr lang="ja-JP" altLang="en-US" sz="1200" dirty="0">
                <a:latin typeface="+mn-ea"/>
                <a:ea typeface="+mn-ea"/>
                <a:cs typeface="+mn-cs"/>
              </a:rPr>
              <a:t>円以上）のお買い物をすると応募が完了する。</a:t>
            </a:r>
          </a:p>
        </p:txBody>
      </p:sp>
      <p:sp>
        <p:nvSpPr>
          <p:cNvPr id="12" name="テキスト ボックス 11">
            <a:extLst>
              <a:ext uri="{FF2B5EF4-FFF2-40B4-BE49-F238E27FC236}">
                <a16:creationId xmlns:a16="http://schemas.microsoft.com/office/drawing/2014/main" id="{DD875993-50A1-B2C3-20EA-D4133F2E2890}"/>
              </a:ext>
            </a:extLst>
          </p:cNvPr>
          <p:cNvSpPr txBox="1"/>
          <p:nvPr/>
        </p:nvSpPr>
        <p:spPr>
          <a:xfrm>
            <a:off x="806420" y="5009629"/>
            <a:ext cx="5251781" cy="1450910"/>
          </a:xfrm>
          <a:prstGeom prst="rect">
            <a:avLst/>
          </a:prstGeom>
          <a:noFill/>
        </p:spPr>
        <p:txBody>
          <a:bodyPr wrap="square">
            <a:spAutoFit/>
          </a:bodyPr>
          <a:lstStyle/>
          <a:p>
            <a:pPr>
              <a:lnSpc>
                <a:spcPct val="150000"/>
              </a:lnSpc>
            </a:pPr>
            <a:r>
              <a:rPr kumimoji="1" lang="ja-JP" altLang="en-US" sz="1200" b="1" dirty="0">
                <a:latin typeface="+mn-ea"/>
              </a:rPr>
              <a:t>デジタルポイントは</a:t>
            </a:r>
            <a:r>
              <a:rPr kumimoji="1" lang="en-US" altLang="ja-JP" sz="1200" b="1" dirty="0">
                <a:latin typeface="+mn-ea"/>
              </a:rPr>
              <a:t>10</a:t>
            </a:r>
            <a:r>
              <a:rPr kumimoji="1" lang="ja-JP" altLang="en-US" sz="1200" b="1" dirty="0">
                <a:latin typeface="+mn-ea"/>
              </a:rPr>
              <a:t>代に人気な景品であり、デジタルポイントのみを景品として選定することで若者の囲い込みがしやすくなる。また、同時にアプリの利用者数も増やすことができる。高校生や大学生は学校帰りなどにコンビニを利用する行動が予測できることから、アプリダウンロードによる利用促進が可能となる。</a:t>
            </a:r>
            <a:endParaRPr kumimoji="1" lang="en-US" altLang="ja-JP" sz="1200" b="1" dirty="0">
              <a:latin typeface="+mn-ea"/>
            </a:endParaRPr>
          </a:p>
        </p:txBody>
      </p:sp>
      <p:sp>
        <p:nvSpPr>
          <p:cNvPr id="13" name="テキスト ボックス 12">
            <a:extLst>
              <a:ext uri="{FF2B5EF4-FFF2-40B4-BE49-F238E27FC236}">
                <a16:creationId xmlns:a16="http://schemas.microsoft.com/office/drawing/2014/main" id="{F70E780B-786C-5391-9770-A6F145528A6A}"/>
              </a:ext>
            </a:extLst>
          </p:cNvPr>
          <p:cNvSpPr txBox="1"/>
          <p:nvPr/>
        </p:nvSpPr>
        <p:spPr>
          <a:xfrm>
            <a:off x="2970240" y="371117"/>
            <a:ext cx="3965521" cy="369332"/>
          </a:xfrm>
          <a:prstGeom prst="rect">
            <a:avLst/>
          </a:prstGeom>
          <a:noFill/>
        </p:spPr>
        <p:txBody>
          <a:bodyPr wrap="square">
            <a:spAutoFit/>
          </a:bodyPr>
          <a:lstStyle/>
          <a:p>
            <a:pPr algn="ctr"/>
            <a:r>
              <a:rPr lang="ja-JP" altLang="en-US" sz="1800" b="1" dirty="0">
                <a:solidFill>
                  <a:schemeClr val="bg1"/>
                </a:solidFill>
                <a:latin typeface="游ゴシック" panose="020B0400000000000000" pitchFamily="50" charset="-128"/>
                <a:ea typeface="游ゴシック" panose="020B0400000000000000" pitchFamily="50" charset="-128"/>
              </a:rPr>
              <a:t>ファミリーマート</a:t>
            </a:r>
            <a:endParaRPr lang="ja-JP" altLang="en-US" dirty="0">
              <a:solidFill>
                <a:schemeClr val="bg1"/>
              </a:solidFill>
            </a:endParaRPr>
          </a:p>
        </p:txBody>
      </p:sp>
      <p:sp>
        <p:nvSpPr>
          <p:cNvPr id="14" name="タイトル 1">
            <a:extLst>
              <a:ext uri="{FF2B5EF4-FFF2-40B4-BE49-F238E27FC236}">
                <a16:creationId xmlns:a16="http://schemas.microsoft.com/office/drawing/2014/main" id="{9ACC13FB-2048-18FA-BE5F-1A1479139477}"/>
              </a:ext>
            </a:extLst>
          </p:cNvPr>
          <p:cNvSpPr txBox="1">
            <a:spLocks/>
          </p:cNvSpPr>
          <p:nvPr/>
        </p:nvSpPr>
        <p:spPr>
          <a:xfrm>
            <a:off x="823354" y="2402867"/>
            <a:ext cx="2461713"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latin typeface="+mn-ea"/>
                <a:ea typeface="+mn-ea"/>
                <a:cs typeface="+mn-cs"/>
              </a:rPr>
              <a:t>エントリー＆アプリ連携</a:t>
            </a:r>
            <a:endParaRPr lang="en-US" altLang="ja-JP" sz="1200" dirty="0">
              <a:latin typeface="+mn-ea"/>
              <a:ea typeface="+mn-ea"/>
              <a:cs typeface="+mn-cs"/>
            </a:endParaRPr>
          </a:p>
          <a:p>
            <a:pPr algn="ctr">
              <a:lnSpc>
                <a:spcPct val="150000"/>
              </a:lnSpc>
            </a:pPr>
            <a:r>
              <a:rPr lang="ja-JP" altLang="en-US" sz="1200" dirty="0">
                <a:latin typeface="+mn-ea"/>
                <a:ea typeface="+mn-ea"/>
                <a:cs typeface="+mn-cs"/>
              </a:rPr>
              <a:t>＆アプリにて商品購入</a:t>
            </a:r>
          </a:p>
        </p:txBody>
      </p:sp>
      <p:pic>
        <p:nvPicPr>
          <p:cNvPr id="15" name="Picture 2">
            <a:extLst>
              <a:ext uri="{FF2B5EF4-FFF2-40B4-BE49-F238E27FC236}">
                <a16:creationId xmlns:a16="http://schemas.microsoft.com/office/drawing/2014/main" id="{49C846D6-B918-B1B9-0A98-4945B9FAD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102" y="4231068"/>
            <a:ext cx="2914631" cy="15301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8833B7D9-E823-1A55-2B8A-367700F88ACE}"/>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21</a:t>
            </a:fld>
            <a:endParaRPr kumimoji="1" lang="ja-JP" altLang="en-US" dirty="0"/>
          </a:p>
        </p:txBody>
      </p:sp>
      <p:sp>
        <p:nvSpPr>
          <p:cNvPr id="3" name="星: 10 pt 2">
            <a:extLst>
              <a:ext uri="{FF2B5EF4-FFF2-40B4-BE49-F238E27FC236}">
                <a16:creationId xmlns:a16="http://schemas.microsoft.com/office/drawing/2014/main" id="{53FF1408-226C-6983-234D-35C1F098B9AB}"/>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rgbClr val="E25A4E"/>
                </a:solidFill>
                <a:latin typeface="+mn-ea"/>
              </a:rPr>
              <a:t>10</a:t>
            </a:r>
            <a:r>
              <a:rPr kumimoji="1" lang="ja-JP" altLang="en-US" sz="1400" b="1" dirty="0">
                <a:solidFill>
                  <a:srgbClr val="E25A4E"/>
                </a:solidFill>
                <a:latin typeface="+mn-ea"/>
              </a:rPr>
              <a:t>代</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向け</a:t>
            </a:r>
          </a:p>
        </p:txBody>
      </p:sp>
      <p:sp>
        <p:nvSpPr>
          <p:cNvPr id="4" name="タイトル 1">
            <a:extLst>
              <a:ext uri="{FF2B5EF4-FFF2-40B4-BE49-F238E27FC236}">
                <a16:creationId xmlns:a16="http://schemas.microsoft.com/office/drawing/2014/main" id="{FEDBFEFA-90B2-57D4-AFFD-762F77EB51EB}"/>
              </a:ext>
            </a:extLst>
          </p:cNvPr>
          <p:cNvSpPr txBox="1">
            <a:spLocks/>
          </p:cNvSpPr>
          <p:nvPr/>
        </p:nvSpPr>
        <p:spPr>
          <a:xfrm>
            <a:off x="3596488" y="2402867"/>
            <a:ext cx="2461713"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latin typeface="+mn-ea"/>
                <a:ea typeface="+mn-ea"/>
                <a:cs typeface="+mn-cs"/>
              </a:rPr>
              <a:t>WEB / </a:t>
            </a:r>
            <a:r>
              <a:rPr lang="ja-JP" altLang="en-US" sz="1200" dirty="0">
                <a:latin typeface="+mn-ea"/>
                <a:ea typeface="+mn-ea"/>
                <a:cs typeface="+mn-cs"/>
              </a:rPr>
              <a:t>アプリ</a:t>
            </a:r>
          </a:p>
        </p:txBody>
      </p:sp>
      <p:sp>
        <p:nvSpPr>
          <p:cNvPr id="5" name="テキスト ボックス 4">
            <a:extLst>
              <a:ext uri="{FF2B5EF4-FFF2-40B4-BE49-F238E27FC236}">
                <a16:creationId xmlns:a16="http://schemas.microsoft.com/office/drawing/2014/main" id="{33EA9DAA-0038-10E3-5E78-90D0705FFE49}"/>
              </a:ext>
            </a:extLst>
          </p:cNvPr>
          <p:cNvSpPr txBox="1"/>
          <p:nvPr/>
        </p:nvSpPr>
        <p:spPr>
          <a:xfrm>
            <a:off x="6369622" y="2326213"/>
            <a:ext cx="3130028" cy="1450910"/>
          </a:xfrm>
          <a:prstGeom prst="rect">
            <a:avLst/>
          </a:prstGeom>
          <a:noFill/>
        </p:spPr>
        <p:txBody>
          <a:bodyPr wrap="square">
            <a:spAutoFit/>
          </a:bodyPr>
          <a:lstStyle/>
          <a:p>
            <a:pPr rtl="0">
              <a:lnSpc>
                <a:spcPct val="150000"/>
              </a:lnSpc>
              <a:spcBef>
                <a:spcPts val="0"/>
              </a:spcBef>
              <a:spcAft>
                <a:spcPts val="0"/>
              </a:spcAft>
            </a:pPr>
            <a:r>
              <a:rPr kumimoji="1" lang="en-US" altLang="ja-JP" sz="1200" b="1" dirty="0">
                <a:latin typeface="游ゴシック" panose="020B0400000000000000" pitchFamily="50" charset="-128"/>
                <a:ea typeface="游ゴシック" panose="020B0400000000000000" pitchFamily="50" charset="-128"/>
                <a:cs typeface="+mj-cs"/>
              </a:rPr>
              <a:t>〈1</a:t>
            </a:r>
            <a:r>
              <a:rPr kumimoji="1" lang="ja-JP" altLang="en-US" sz="1200" b="1" dirty="0">
                <a:latin typeface="游ゴシック" panose="020B0400000000000000" pitchFamily="50" charset="-128"/>
                <a:ea typeface="游ゴシック" panose="020B0400000000000000" pitchFamily="50" charset="-128"/>
                <a:cs typeface="+mj-cs"/>
              </a:rPr>
              <a:t>等</a:t>
            </a:r>
            <a:r>
              <a:rPr kumimoji="1" lang="en-US" altLang="ja-JP" sz="1200" b="1" dirty="0">
                <a:latin typeface="游ゴシック" panose="020B0400000000000000" pitchFamily="50" charset="-128"/>
                <a:ea typeface="游ゴシック" panose="020B0400000000000000" pitchFamily="50" charset="-128"/>
                <a:cs typeface="+mj-cs"/>
              </a:rPr>
              <a:t>〉40,000</a:t>
            </a:r>
            <a:r>
              <a:rPr kumimoji="1" lang="ja-JP" altLang="en-US" sz="1200" b="1" dirty="0">
                <a:latin typeface="游ゴシック" panose="020B0400000000000000" pitchFamily="50" charset="-128"/>
                <a:ea typeface="游ゴシック" panose="020B0400000000000000" pitchFamily="50" charset="-128"/>
                <a:cs typeface="+mj-cs"/>
              </a:rPr>
              <a:t>ポイント</a:t>
            </a:r>
            <a:endParaRPr kumimoji="1" lang="en-US" altLang="ja-JP" sz="1200" b="1" dirty="0">
              <a:latin typeface="游ゴシック" panose="020B0400000000000000" pitchFamily="50" charset="-128"/>
              <a:ea typeface="游ゴシック" panose="020B0400000000000000" pitchFamily="50" charset="-128"/>
              <a:cs typeface="+mj-cs"/>
            </a:endParaRPr>
          </a:p>
          <a:p>
            <a:pPr rtl="0">
              <a:lnSpc>
                <a:spcPct val="150000"/>
              </a:lnSpc>
              <a:spcBef>
                <a:spcPts val="0"/>
              </a:spcBef>
              <a:spcAft>
                <a:spcPts val="0"/>
              </a:spcAft>
            </a:pPr>
            <a:r>
              <a:rPr kumimoji="1" lang="en-US" altLang="ja-JP" sz="1200" b="1" dirty="0">
                <a:latin typeface="游ゴシック" panose="020B0400000000000000" pitchFamily="50" charset="-128"/>
                <a:ea typeface="游ゴシック" panose="020B0400000000000000" pitchFamily="50" charset="-128"/>
                <a:cs typeface="+mj-cs"/>
              </a:rPr>
              <a:t>〈2</a:t>
            </a:r>
            <a:r>
              <a:rPr kumimoji="1" lang="ja-JP" altLang="en-US" sz="1200" b="1" dirty="0">
                <a:latin typeface="游ゴシック" panose="020B0400000000000000" pitchFamily="50" charset="-128"/>
                <a:ea typeface="游ゴシック" panose="020B0400000000000000" pitchFamily="50" charset="-128"/>
                <a:cs typeface="+mj-cs"/>
              </a:rPr>
              <a:t>等</a:t>
            </a:r>
            <a:r>
              <a:rPr kumimoji="1" lang="en-US" altLang="ja-JP" sz="1200" b="1" dirty="0">
                <a:latin typeface="游ゴシック" panose="020B0400000000000000" pitchFamily="50" charset="-128"/>
                <a:ea typeface="游ゴシック" panose="020B0400000000000000" pitchFamily="50" charset="-128"/>
                <a:cs typeface="+mj-cs"/>
              </a:rPr>
              <a:t>〉4,000</a:t>
            </a:r>
            <a:r>
              <a:rPr kumimoji="1" lang="ja-JP" altLang="en-US" sz="1200" b="1" dirty="0">
                <a:latin typeface="游ゴシック" panose="020B0400000000000000" pitchFamily="50" charset="-128"/>
                <a:ea typeface="游ゴシック" panose="020B0400000000000000" pitchFamily="50" charset="-128"/>
                <a:cs typeface="+mj-cs"/>
              </a:rPr>
              <a:t>ポイント</a:t>
            </a:r>
            <a:endParaRPr kumimoji="1" lang="en-US" altLang="ja-JP" sz="1200" b="1" dirty="0">
              <a:latin typeface="游ゴシック" panose="020B0400000000000000" pitchFamily="50" charset="-128"/>
              <a:ea typeface="游ゴシック" panose="020B0400000000000000" pitchFamily="50" charset="-128"/>
              <a:cs typeface="+mj-cs"/>
            </a:endParaRPr>
          </a:p>
          <a:p>
            <a:pPr>
              <a:lnSpc>
                <a:spcPct val="150000"/>
              </a:lnSpc>
            </a:pPr>
            <a:r>
              <a:rPr kumimoji="1" lang="en-US" altLang="ja-JP" sz="1200" b="1" dirty="0">
                <a:latin typeface="游ゴシック" panose="020B0400000000000000" pitchFamily="50" charset="-128"/>
                <a:ea typeface="游ゴシック" panose="020B0400000000000000" pitchFamily="50" charset="-128"/>
                <a:cs typeface="+mj-cs"/>
              </a:rPr>
              <a:t>〈3</a:t>
            </a:r>
            <a:r>
              <a:rPr kumimoji="1" lang="ja-JP" altLang="en-US" sz="1200" b="1" dirty="0">
                <a:latin typeface="游ゴシック" panose="020B0400000000000000" pitchFamily="50" charset="-128"/>
                <a:ea typeface="游ゴシック" panose="020B0400000000000000" pitchFamily="50" charset="-128"/>
                <a:cs typeface="+mj-cs"/>
              </a:rPr>
              <a:t>等</a:t>
            </a:r>
            <a:r>
              <a:rPr kumimoji="1" lang="en-US" altLang="ja-JP" sz="1200" b="1" dirty="0">
                <a:latin typeface="游ゴシック" panose="020B0400000000000000" pitchFamily="50" charset="-128"/>
                <a:ea typeface="游ゴシック" panose="020B0400000000000000" pitchFamily="50" charset="-128"/>
                <a:cs typeface="+mj-cs"/>
              </a:rPr>
              <a:t>〉400</a:t>
            </a:r>
            <a:r>
              <a:rPr kumimoji="1" lang="ja-JP" altLang="en-US" sz="1200" b="1" dirty="0">
                <a:latin typeface="游ゴシック" panose="020B0400000000000000" pitchFamily="50" charset="-128"/>
                <a:ea typeface="游ゴシック" panose="020B0400000000000000" pitchFamily="50" charset="-128"/>
                <a:cs typeface="+mj-cs"/>
              </a:rPr>
              <a:t>ポイント</a:t>
            </a:r>
            <a:endParaRPr kumimoji="1" lang="en-US" altLang="ja-JP" sz="1200" b="1" dirty="0">
              <a:latin typeface="游ゴシック" panose="020B0400000000000000" pitchFamily="50" charset="-128"/>
              <a:ea typeface="游ゴシック" panose="020B0400000000000000" pitchFamily="50" charset="-128"/>
              <a:cs typeface="+mj-cs"/>
            </a:endParaRPr>
          </a:p>
          <a:p>
            <a:pPr>
              <a:lnSpc>
                <a:spcPct val="150000"/>
              </a:lnSpc>
            </a:pPr>
            <a:r>
              <a:rPr kumimoji="1" lang="en-US" altLang="ja-JP" sz="1200" b="1" dirty="0">
                <a:latin typeface="游ゴシック" panose="020B0400000000000000" pitchFamily="50" charset="-128"/>
                <a:ea typeface="游ゴシック" panose="020B0400000000000000" pitchFamily="50" charset="-128"/>
                <a:cs typeface="+mj-cs"/>
              </a:rPr>
              <a:t>〈4</a:t>
            </a:r>
            <a:r>
              <a:rPr kumimoji="1" lang="ja-JP" altLang="en-US" sz="1200" b="1" dirty="0">
                <a:latin typeface="游ゴシック" panose="020B0400000000000000" pitchFamily="50" charset="-128"/>
                <a:ea typeface="游ゴシック" panose="020B0400000000000000" pitchFamily="50" charset="-128"/>
                <a:cs typeface="+mj-cs"/>
              </a:rPr>
              <a:t>等</a:t>
            </a:r>
            <a:r>
              <a:rPr kumimoji="1" lang="en-US" altLang="ja-JP" sz="1200" b="1" dirty="0">
                <a:latin typeface="游ゴシック" panose="020B0400000000000000" pitchFamily="50" charset="-128"/>
                <a:ea typeface="游ゴシック" panose="020B0400000000000000" pitchFamily="50" charset="-128"/>
                <a:cs typeface="+mj-cs"/>
              </a:rPr>
              <a:t>〉40</a:t>
            </a:r>
            <a:r>
              <a:rPr kumimoji="1" lang="ja-JP" altLang="en-US" sz="1200" b="1" dirty="0">
                <a:latin typeface="游ゴシック" panose="020B0400000000000000" pitchFamily="50" charset="-128"/>
                <a:ea typeface="游ゴシック" panose="020B0400000000000000" pitchFamily="50" charset="-128"/>
                <a:cs typeface="+mj-cs"/>
              </a:rPr>
              <a:t>ポイント</a:t>
            </a:r>
            <a:endParaRPr kumimoji="1" lang="en-US" altLang="ja-JP" sz="1200" b="1" dirty="0">
              <a:latin typeface="游ゴシック" panose="020B0400000000000000" pitchFamily="50" charset="-128"/>
              <a:ea typeface="游ゴシック" panose="020B0400000000000000" pitchFamily="50" charset="-128"/>
              <a:cs typeface="+mj-cs"/>
            </a:endParaRPr>
          </a:p>
          <a:p>
            <a:pPr rtl="0">
              <a:lnSpc>
                <a:spcPct val="150000"/>
              </a:lnSpc>
              <a:spcBef>
                <a:spcPts val="0"/>
              </a:spcBef>
              <a:spcAft>
                <a:spcPts val="0"/>
              </a:spcAft>
            </a:pPr>
            <a:r>
              <a:rPr kumimoji="1" lang="en-US" altLang="ja-JP" sz="1200" b="1" dirty="0">
                <a:latin typeface="游ゴシック" panose="020B0400000000000000" pitchFamily="50" charset="-128"/>
                <a:ea typeface="游ゴシック" panose="020B0400000000000000" pitchFamily="50" charset="-128"/>
                <a:cs typeface="+mj-cs"/>
              </a:rPr>
              <a:t>〈5</a:t>
            </a:r>
            <a:r>
              <a:rPr kumimoji="1" lang="ja-JP" altLang="en-US" sz="1200" b="1" dirty="0">
                <a:latin typeface="游ゴシック" panose="020B0400000000000000" pitchFamily="50" charset="-128"/>
                <a:ea typeface="游ゴシック" panose="020B0400000000000000" pitchFamily="50" charset="-128"/>
                <a:cs typeface="+mj-cs"/>
              </a:rPr>
              <a:t>等</a:t>
            </a:r>
            <a:r>
              <a:rPr kumimoji="1" lang="en-US" altLang="ja-JP" sz="1200" b="1" dirty="0">
                <a:latin typeface="游ゴシック" panose="020B0400000000000000" pitchFamily="50" charset="-128"/>
                <a:ea typeface="游ゴシック" panose="020B0400000000000000" pitchFamily="50" charset="-128"/>
                <a:cs typeface="+mj-cs"/>
              </a:rPr>
              <a:t>〉4</a:t>
            </a:r>
            <a:r>
              <a:rPr kumimoji="1" lang="ja-JP" altLang="en-US" sz="1200" b="1" dirty="0">
                <a:latin typeface="游ゴシック" panose="020B0400000000000000" pitchFamily="50" charset="-128"/>
                <a:ea typeface="游ゴシック" panose="020B0400000000000000" pitchFamily="50" charset="-128"/>
                <a:cs typeface="+mj-cs"/>
              </a:rPr>
              <a:t>ポイント</a:t>
            </a:r>
          </a:p>
        </p:txBody>
      </p:sp>
      <p:grpSp>
        <p:nvGrpSpPr>
          <p:cNvPr id="6" name="グループ化 5">
            <a:extLst>
              <a:ext uri="{FF2B5EF4-FFF2-40B4-BE49-F238E27FC236}">
                <a16:creationId xmlns:a16="http://schemas.microsoft.com/office/drawing/2014/main" id="{CF45D0A4-5614-1D90-33B6-2BC2C409C574}"/>
              </a:ext>
            </a:extLst>
          </p:cNvPr>
          <p:cNvGrpSpPr/>
          <p:nvPr/>
        </p:nvGrpSpPr>
        <p:grpSpPr>
          <a:xfrm>
            <a:off x="6562803" y="6336887"/>
            <a:ext cx="2393794" cy="319401"/>
            <a:chOff x="7614493" y="6538825"/>
            <a:chExt cx="2160000" cy="211899"/>
          </a:xfrm>
        </p:grpSpPr>
        <p:sp>
          <p:nvSpPr>
            <p:cNvPr id="7" name="正方形/長方形 15">
              <a:hlinkClick r:id="rId3"/>
              <a:extLst>
                <a:ext uri="{FF2B5EF4-FFF2-40B4-BE49-F238E27FC236}">
                  <a16:creationId xmlns:a16="http://schemas.microsoft.com/office/drawing/2014/main" id="{D6BBA7FB-FEC0-0657-6C32-C3728C3EE527}"/>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8" name="正方形/長方形 17">
              <a:hlinkClick r:id="rId3"/>
              <a:extLst>
                <a:ext uri="{FF2B5EF4-FFF2-40B4-BE49-F238E27FC236}">
                  <a16:creationId xmlns:a16="http://schemas.microsoft.com/office/drawing/2014/main" id="{DCAD8581-2FE1-6452-3D54-54CF0B2EED84}"/>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spTree>
    <p:extLst>
      <p:ext uri="{BB962C8B-B14F-4D97-AF65-F5344CB8AC3E}">
        <p14:creationId xmlns:p14="http://schemas.microsoft.com/office/powerpoint/2010/main" val="3402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AB8F-E4E3-ADC9-DE37-D2144CC338AD}"/>
            </a:ext>
          </a:extLst>
        </p:cNvPr>
        <p:cNvGrpSpPr/>
        <p:nvPr/>
      </p:nvGrpSpPr>
      <p:grpSpPr>
        <a:xfrm>
          <a:off x="0" y="0"/>
          <a:ext cx="0" cy="0"/>
          <a:chOff x="0" y="0"/>
          <a:chExt cx="0" cy="0"/>
        </a:xfrm>
      </p:grpSpPr>
      <p:sp>
        <p:nvSpPr>
          <p:cNvPr id="9" name="タイトル 1">
            <a:extLst>
              <a:ext uri="{FF2B5EF4-FFF2-40B4-BE49-F238E27FC236}">
                <a16:creationId xmlns:a16="http://schemas.microsoft.com/office/drawing/2014/main" id="{10BD0EEC-4A4A-7566-6A30-9E27212DD6A9}"/>
              </a:ext>
            </a:extLst>
          </p:cNvPr>
          <p:cNvSpPr txBox="1">
            <a:spLocks/>
          </p:cNvSpPr>
          <p:nvPr/>
        </p:nvSpPr>
        <p:spPr>
          <a:xfrm>
            <a:off x="945919" y="703902"/>
            <a:ext cx="801416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38000"/>
              </a:lnSpc>
            </a:pPr>
            <a:r>
              <a:rPr lang="ja-JP" altLang="en-US" sz="1600" b="1" dirty="0">
                <a:solidFill>
                  <a:srgbClr val="212529"/>
                </a:solidFill>
                <a:latin typeface="+mn-ea"/>
                <a:ea typeface="+mn-ea"/>
              </a:rPr>
              <a:t>子育てあるある川柳キャンペーン</a:t>
            </a:r>
            <a:endParaRPr lang="en-US" altLang="ja-JP" sz="1600" b="1" dirty="0">
              <a:latin typeface="+mn-ea"/>
              <a:ea typeface="+mn-ea"/>
            </a:endParaRPr>
          </a:p>
        </p:txBody>
      </p:sp>
      <p:sp>
        <p:nvSpPr>
          <p:cNvPr id="11" name="タイトル 1">
            <a:extLst>
              <a:ext uri="{FF2B5EF4-FFF2-40B4-BE49-F238E27FC236}">
                <a16:creationId xmlns:a16="http://schemas.microsoft.com/office/drawing/2014/main" id="{2635E089-5EEE-2487-5D5E-9A654928DD50}"/>
              </a:ext>
            </a:extLst>
          </p:cNvPr>
          <p:cNvSpPr txBox="1">
            <a:spLocks/>
          </p:cNvSpPr>
          <p:nvPr/>
        </p:nvSpPr>
        <p:spPr>
          <a:xfrm>
            <a:off x="806420" y="3368990"/>
            <a:ext cx="5288052" cy="11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nSpc>
                <a:spcPct val="150000"/>
              </a:lnSpc>
            </a:pPr>
            <a:r>
              <a:rPr lang="ja-JP" altLang="en-US" sz="1200" dirty="0">
                <a:solidFill>
                  <a:srgbClr val="000000"/>
                </a:solidFill>
                <a:latin typeface="+mn-ea"/>
                <a:ea typeface="+mn-ea"/>
                <a:cs typeface="+mn-cs"/>
              </a:rPr>
              <a:t>育児中のあるあるエピソードを募集するキャンペーン。</a:t>
            </a:r>
            <a:r>
              <a:rPr lang="en-US" altLang="ja-JP" sz="1200" dirty="0">
                <a:solidFill>
                  <a:srgbClr val="000000"/>
                </a:solidFill>
                <a:latin typeface="+mn-ea"/>
                <a:ea typeface="+mn-ea"/>
                <a:cs typeface="+mn-cs"/>
              </a:rPr>
              <a:t>X</a:t>
            </a:r>
            <a:r>
              <a:rPr lang="ja-JP" altLang="en-US" sz="1200" dirty="0">
                <a:solidFill>
                  <a:srgbClr val="000000"/>
                </a:solidFill>
                <a:latin typeface="+mn-ea"/>
                <a:ea typeface="+mn-ea"/>
                <a:cs typeface="+mn-cs"/>
              </a:rPr>
              <a:t>（旧</a:t>
            </a:r>
            <a:r>
              <a:rPr lang="en-US" altLang="ja-JP" sz="1200" dirty="0">
                <a:solidFill>
                  <a:srgbClr val="000000"/>
                </a:solidFill>
                <a:latin typeface="+mn-ea"/>
                <a:ea typeface="+mn-ea"/>
                <a:cs typeface="+mn-cs"/>
              </a:rPr>
              <a:t>Twitter</a:t>
            </a:r>
            <a:r>
              <a:rPr lang="ja-JP" altLang="en-US" sz="1200" dirty="0">
                <a:solidFill>
                  <a:srgbClr val="000000"/>
                </a:solidFill>
                <a:latin typeface="+mn-ea"/>
                <a:ea typeface="+mn-ea"/>
                <a:cs typeface="+mn-cs"/>
              </a:rPr>
              <a:t>）では、指定のハッシュタグを付けて投稿し、ハガキでは必要事項を記入の上応募ハガキを送付し応募が完了する。</a:t>
            </a:r>
            <a:endParaRPr lang="en-US" altLang="ja-JP" sz="1200" dirty="0">
              <a:solidFill>
                <a:srgbClr val="000000"/>
              </a:solidFill>
              <a:latin typeface="+mn-ea"/>
              <a:ea typeface="+mn-ea"/>
              <a:cs typeface="+mn-cs"/>
            </a:endParaRPr>
          </a:p>
        </p:txBody>
      </p:sp>
      <p:sp>
        <p:nvSpPr>
          <p:cNvPr id="12" name="テキスト ボックス 11">
            <a:extLst>
              <a:ext uri="{FF2B5EF4-FFF2-40B4-BE49-F238E27FC236}">
                <a16:creationId xmlns:a16="http://schemas.microsoft.com/office/drawing/2014/main" id="{03602C00-0404-1744-3B29-186F12D3CECF}"/>
              </a:ext>
            </a:extLst>
          </p:cNvPr>
          <p:cNvSpPr txBox="1"/>
          <p:nvPr/>
        </p:nvSpPr>
        <p:spPr>
          <a:xfrm>
            <a:off x="806420" y="5009629"/>
            <a:ext cx="5251781" cy="1173911"/>
          </a:xfrm>
          <a:prstGeom prst="rect">
            <a:avLst/>
          </a:prstGeom>
          <a:noFill/>
        </p:spPr>
        <p:txBody>
          <a:bodyPr wrap="square">
            <a:spAutoFit/>
          </a:bodyPr>
          <a:lstStyle/>
          <a:p>
            <a:pPr>
              <a:lnSpc>
                <a:spcPct val="150000"/>
              </a:lnSpc>
            </a:pPr>
            <a:r>
              <a:rPr kumimoji="1" lang="ja-JP" altLang="en-US" sz="1200" b="1" dirty="0">
                <a:solidFill>
                  <a:srgbClr val="000000"/>
                </a:solidFill>
                <a:latin typeface="+mn-ea"/>
              </a:rPr>
              <a:t>商品券は比較的中高年齢層に人気な景品だが、ベビー用品専用の商品券とすることで</a:t>
            </a:r>
            <a:r>
              <a:rPr kumimoji="1" lang="en-US" altLang="ja-JP" sz="1200" b="1" dirty="0">
                <a:solidFill>
                  <a:srgbClr val="000000"/>
                </a:solidFill>
                <a:latin typeface="+mn-ea"/>
              </a:rPr>
              <a:t>20~30</a:t>
            </a:r>
            <a:r>
              <a:rPr kumimoji="1" lang="ja-JP" altLang="en-US" sz="1200" b="1" dirty="0">
                <a:solidFill>
                  <a:srgbClr val="000000"/>
                </a:solidFill>
                <a:latin typeface="+mn-ea"/>
              </a:rPr>
              <a:t>代のママ世代の囲い込みも可能となる。また、あるあるなどのコンテンツで消費者の声を募ることで</a:t>
            </a:r>
            <a:r>
              <a:rPr kumimoji="1" lang="en-US" altLang="ja-JP" sz="1200" b="1" dirty="0">
                <a:solidFill>
                  <a:srgbClr val="000000"/>
                </a:solidFill>
                <a:latin typeface="+mn-ea"/>
              </a:rPr>
              <a:t>UGC</a:t>
            </a:r>
            <a:r>
              <a:rPr kumimoji="1" lang="ja-JP" altLang="en-US" sz="1200" b="1" dirty="0">
                <a:solidFill>
                  <a:srgbClr val="000000"/>
                </a:solidFill>
                <a:latin typeface="+mn-ea"/>
              </a:rPr>
              <a:t>を得ることができ、今後の商品開発に役立てることもできる。</a:t>
            </a:r>
            <a:endParaRPr kumimoji="1" lang="en-US" altLang="ja-JP" sz="1200" b="1" dirty="0">
              <a:solidFill>
                <a:srgbClr val="000000"/>
              </a:solidFill>
              <a:latin typeface="+mn-ea"/>
            </a:endParaRPr>
          </a:p>
        </p:txBody>
      </p:sp>
      <p:sp>
        <p:nvSpPr>
          <p:cNvPr id="13" name="テキスト ボックス 12">
            <a:extLst>
              <a:ext uri="{FF2B5EF4-FFF2-40B4-BE49-F238E27FC236}">
                <a16:creationId xmlns:a16="http://schemas.microsoft.com/office/drawing/2014/main" id="{76D71091-BCB3-21A6-B7B1-D191E9D400C9}"/>
              </a:ext>
            </a:extLst>
          </p:cNvPr>
          <p:cNvSpPr txBox="1"/>
          <p:nvPr/>
        </p:nvSpPr>
        <p:spPr>
          <a:xfrm>
            <a:off x="2970240" y="371117"/>
            <a:ext cx="3965521" cy="369332"/>
          </a:xfrm>
          <a:prstGeom prst="rect">
            <a:avLst/>
          </a:prstGeom>
          <a:noFill/>
        </p:spPr>
        <p:txBody>
          <a:bodyPr wrap="square">
            <a:spAutoFit/>
          </a:bodyPr>
          <a:lstStyle/>
          <a:p>
            <a:pPr algn="ctr"/>
            <a:r>
              <a:rPr kumimoji="1" lang="ja-JP" altLang="en-US" b="1" dirty="0">
                <a:solidFill>
                  <a:schemeClr val="bg1"/>
                </a:solidFill>
                <a:latin typeface="游ゴシック" panose="020B0400000000000000" pitchFamily="50" charset="-128"/>
                <a:ea typeface="游ゴシック" panose="020B0400000000000000" pitchFamily="50" charset="-128"/>
              </a:rPr>
              <a:t>森永乳業</a:t>
            </a:r>
            <a:r>
              <a:rPr kumimoji="1" lang="en-US" altLang="ja-JP" b="1" dirty="0">
                <a:solidFill>
                  <a:schemeClr val="bg1"/>
                </a:solidFill>
                <a:latin typeface="游ゴシック" panose="020B0400000000000000" pitchFamily="50" charset="-128"/>
                <a:ea typeface="游ゴシック" panose="020B0400000000000000" pitchFamily="50" charset="-128"/>
              </a:rPr>
              <a:t>×</a:t>
            </a:r>
            <a:r>
              <a:rPr kumimoji="1" lang="ja-JP" altLang="en-US" b="1" dirty="0">
                <a:solidFill>
                  <a:schemeClr val="bg1"/>
                </a:solidFill>
                <a:latin typeface="游ゴシック" panose="020B0400000000000000" pitchFamily="50" charset="-128"/>
                <a:ea typeface="游ゴシック" panose="020B0400000000000000" pitchFamily="50" charset="-128"/>
              </a:rPr>
              <a:t>アカチャンホンポ</a:t>
            </a:r>
            <a:endParaRPr kumimoji="1"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14" name="タイトル 1">
            <a:extLst>
              <a:ext uri="{FF2B5EF4-FFF2-40B4-BE49-F238E27FC236}">
                <a16:creationId xmlns:a16="http://schemas.microsoft.com/office/drawing/2014/main" id="{DDB24F2E-112F-CB4D-162D-8228C57A794D}"/>
              </a:ext>
            </a:extLst>
          </p:cNvPr>
          <p:cNvSpPr txBox="1">
            <a:spLocks/>
          </p:cNvSpPr>
          <p:nvPr/>
        </p:nvSpPr>
        <p:spPr>
          <a:xfrm>
            <a:off x="823354" y="2402867"/>
            <a:ext cx="2461713"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1200" dirty="0">
                <a:solidFill>
                  <a:srgbClr val="000000"/>
                </a:solidFill>
                <a:latin typeface="+mn-ea"/>
                <a:ea typeface="+mn-ea"/>
                <a:cs typeface="+mn-cs"/>
              </a:rPr>
              <a:t>ハッシュタグ </a:t>
            </a:r>
            <a:r>
              <a:rPr lang="en-US" altLang="ja-JP" sz="1200" dirty="0">
                <a:solidFill>
                  <a:srgbClr val="000000"/>
                </a:solidFill>
                <a:latin typeface="+mn-ea"/>
                <a:ea typeface="+mn-ea"/>
                <a:cs typeface="+mn-cs"/>
              </a:rPr>
              <a:t>/ </a:t>
            </a:r>
            <a:r>
              <a:rPr lang="ja-JP" altLang="en-US" sz="1200" dirty="0">
                <a:solidFill>
                  <a:srgbClr val="000000"/>
                </a:solidFill>
                <a:latin typeface="+mn-ea"/>
                <a:ea typeface="+mn-ea"/>
                <a:cs typeface="+mn-cs"/>
              </a:rPr>
              <a:t>コメント投稿</a:t>
            </a:r>
          </a:p>
        </p:txBody>
      </p:sp>
      <p:sp>
        <p:nvSpPr>
          <p:cNvPr id="2" name="Slide Number Placeholder 5">
            <a:extLst>
              <a:ext uri="{FF2B5EF4-FFF2-40B4-BE49-F238E27FC236}">
                <a16:creationId xmlns:a16="http://schemas.microsoft.com/office/drawing/2014/main" id="{809F0C34-BF94-10DF-F316-FF10303D966A}"/>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22</a:t>
            </a:fld>
            <a:endParaRPr kumimoji="1" lang="ja-JP" altLang="en-US" dirty="0"/>
          </a:p>
        </p:txBody>
      </p:sp>
      <p:sp>
        <p:nvSpPr>
          <p:cNvPr id="3" name="星: 10 pt 2">
            <a:extLst>
              <a:ext uri="{FF2B5EF4-FFF2-40B4-BE49-F238E27FC236}">
                <a16:creationId xmlns:a16="http://schemas.microsoft.com/office/drawing/2014/main" id="{B7D2084F-89D4-22E3-C3FC-BCEC90DF3448}"/>
              </a:ext>
            </a:extLst>
          </p:cNvPr>
          <p:cNvSpPr/>
          <p:nvPr/>
        </p:nvSpPr>
        <p:spPr>
          <a:xfrm>
            <a:off x="806420" y="669255"/>
            <a:ext cx="1076956" cy="1076956"/>
          </a:xfrm>
          <a:prstGeom prst="star10">
            <a:avLst>
              <a:gd name="adj" fmla="val 39223"/>
              <a:gd name="hf" fmla="val 105146"/>
            </a:avLst>
          </a:prstGeom>
          <a:solidFill>
            <a:srgbClr val="F6C9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25A4E"/>
                </a:solidFill>
                <a:latin typeface="+mn-ea"/>
              </a:rPr>
              <a:t>ママ</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世代</a:t>
            </a:r>
            <a:endParaRPr kumimoji="1" lang="en-US" altLang="ja-JP" sz="1400" b="1" dirty="0">
              <a:solidFill>
                <a:srgbClr val="E25A4E"/>
              </a:solidFill>
              <a:latin typeface="+mn-ea"/>
            </a:endParaRPr>
          </a:p>
          <a:p>
            <a:pPr algn="ctr"/>
            <a:r>
              <a:rPr kumimoji="1" lang="ja-JP" altLang="en-US" sz="1400" b="1" dirty="0">
                <a:solidFill>
                  <a:srgbClr val="E25A4E"/>
                </a:solidFill>
                <a:latin typeface="+mn-ea"/>
              </a:rPr>
              <a:t>向け</a:t>
            </a:r>
          </a:p>
        </p:txBody>
      </p:sp>
      <p:sp>
        <p:nvSpPr>
          <p:cNvPr id="4" name="タイトル 1">
            <a:extLst>
              <a:ext uri="{FF2B5EF4-FFF2-40B4-BE49-F238E27FC236}">
                <a16:creationId xmlns:a16="http://schemas.microsoft.com/office/drawing/2014/main" id="{CB75CDFB-1F7E-A13E-2D37-4AD173C1F4E0}"/>
              </a:ext>
            </a:extLst>
          </p:cNvPr>
          <p:cNvSpPr txBox="1">
            <a:spLocks/>
          </p:cNvSpPr>
          <p:nvPr/>
        </p:nvSpPr>
        <p:spPr>
          <a:xfrm>
            <a:off x="3596488" y="2402867"/>
            <a:ext cx="2461713" cy="410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en-US" altLang="ja-JP" sz="1200" dirty="0"/>
              <a:t>X</a:t>
            </a:r>
            <a:r>
              <a:rPr lang="ja-JP" altLang="en-US" sz="1200" dirty="0"/>
              <a:t>（旧</a:t>
            </a:r>
            <a:r>
              <a:rPr lang="en-US" altLang="ja-JP" sz="1200" dirty="0"/>
              <a:t>Twitter</a:t>
            </a:r>
            <a:r>
              <a:rPr lang="ja-JP" altLang="en-US" sz="1200" dirty="0"/>
              <a:t>） </a:t>
            </a:r>
            <a:r>
              <a:rPr lang="en-US" altLang="ja-JP" sz="1200" dirty="0"/>
              <a:t>/ </a:t>
            </a:r>
            <a:r>
              <a:rPr lang="ja-JP" altLang="en-US" sz="1200" dirty="0"/>
              <a:t>ハガキ</a:t>
            </a:r>
            <a:endParaRPr lang="en-US" altLang="ja-JP" sz="1200" dirty="0"/>
          </a:p>
        </p:txBody>
      </p:sp>
      <p:pic>
        <p:nvPicPr>
          <p:cNvPr id="5" name="Picture 2">
            <a:extLst>
              <a:ext uri="{FF2B5EF4-FFF2-40B4-BE49-F238E27FC236}">
                <a16:creationId xmlns:a16="http://schemas.microsoft.com/office/drawing/2014/main" id="{A4F30ACE-E7E3-37BE-350C-AEA074BD35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97" t="20416" r="2030" b="54635"/>
          <a:stretch/>
        </p:blipFill>
        <p:spPr bwMode="auto">
          <a:xfrm>
            <a:off x="6486186" y="4294004"/>
            <a:ext cx="2809082" cy="1573640"/>
          </a:xfrm>
          <a:prstGeom prst="roundRect">
            <a:avLst>
              <a:gd name="adj" fmla="val 6671"/>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F8F51DF-D2EE-0D42-4319-07BDF75EEC14}"/>
              </a:ext>
            </a:extLst>
          </p:cNvPr>
          <p:cNvSpPr txBox="1"/>
          <p:nvPr/>
        </p:nvSpPr>
        <p:spPr>
          <a:xfrm>
            <a:off x="6422202" y="2362250"/>
            <a:ext cx="3130028" cy="896784"/>
          </a:xfrm>
          <a:prstGeom prst="rect">
            <a:avLst/>
          </a:prstGeom>
          <a:noFill/>
        </p:spPr>
        <p:txBody>
          <a:bodyPr wrap="square">
            <a:spAutoFit/>
          </a:bodyPr>
          <a:lstStyle/>
          <a:p>
            <a:pPr>
              <a:lnSpc>
                <a:spcPct val="150000"/>
              </a:lnSpc>
            </a:pPr>
            <a:r>
              <a:rPr lang="ja-JP" altLang="en-US" sz="1200" b="1" dirty="0">
                <a:latin typeface="+mn-ea"/>
              </a:rPr>
              <a:t>アカチャンホンポ商品券</a:t>
            </a:r>
            <a:r>
              <a:rPr lang="en-US" altLang="ja-JP" sz="1200" b="1" dirty="0">
                <a:latin typeface="+mn-ea"/>
              </a:rPr>
              <a:t>30,000</a:t>
            </a:r>
            <a:r>
              <a:rPr lang="ja-JP" altLang="en-US" sz="1200" b="1" dirty="0">
                <a:latin typeface="+mn-ea"/>
              </a:rPr>
              <a:t>円分</a:t>
            </a:r>
            <a:endParaRPr lang="en-US" altLang="ja-JP" sz="1200" b="1" dirty="0">
              <a:latin typeface="+mn-ea"/>
            </a:endParaRPr>
          </a:p>
          <a:p>
            <a:pPr>
              <a:lnSpc>
                <a:spcPct val="150000"/>
              </a:lnSpc>
            </a:pPr>
            <a:r>
              <a:rPr lang="ja-JP" altLang="en-US" sz="1200" b="1" dirty="0">
                <a:latin typeface="+mn-ea"/>
              </a:rPr>
              <a:t>アカチャンホンポ商品券</a:t>
            </a:r>
            <a:r>
              <a:rPr lang="en-US" altLang="ja-JP" sz="1200" b="1" dirty="0">
                <a:latin typeface="+mn-ea"/>
              </a:rPr>
              <a:t>10,000</a:t>
            </a:r>
            <a:r>
              <a:rPr lang="ja-JP" altLang="en-US" sz="1200" b="1" dirty="0">
                <a:latin typeface="+mn-ea"/>
              </a:rPr>
              <a:t>円分</a:t>
            </a:r>
            <a:endParaRPr lang="en-US" altLang="ja-JP" sz="1200" b="1" dirty="0">
              <a:latin typeface="+mn-ea"/>
            </a:endParaRPr>
          </a:p>
          <a:p>
            <a:pPr>
              <a:lnSpc>
                <a:spcPct val="150000"/>
              </a:lnSpc>
            </a:pPr>
            <a:r>
              <a:rPr lang="ja-JP" altLang="en-US" sz="1200" b="1" dirty="0">
                <a:latin typeface="+mn-ea"/>
              </a:rPr>
              <a:t>森永乳業商品詰め合わせ</a:t>
            </a:r>
            <a:endParaRPr lang="en-US" altLang="ja-JP" sz="1200" b="1" dirty="0">
              <a:latin typeface="+mn-ea"/>
            </a:endParaRPr>
          </a:p>
        </p:txBody>
      </p:sp>
      <p:grpSp>
        <p:nvGrpSpPr>
          <p:cNvPr id="7" name="グループ化 6">
            <a:extLst>
              <a:ext uri="{FF2B5EF4-FFF2-40B4-BE49-F238E27FC236}">
                <a16:creationId xmlns:a16="http://schemas.microsoft.com/office/drawing/2014/main" id="{4653A746-0EC3-7701-870A-CCD98B6D5456}"/>
              </a:ext>
            </a:extLst>
          </p:cNvPr>
          <p:cNvGrpSpPr/>
          <p:nvPr/>
        </p:nvGrpSpPr>
        <p:grpSpPr>
          <a:xfrm>
            <a:off x="6562803" y="6336887"/>
            <a:ext cx="2393794" cy="319401"/>
            <a:chOff x="7614493" y="6538825"/>
            <a:chExt cx="2160000" cy="211899"/>
          </a:xfrm>
        </p:grpSpPr>
        <p:sp>
          <p:nvSpPr>
            <p:cNvPr id="8" name="正方形/長方形 15">
              <a:hlinkClick r:id="rId3"/>
              <a:extLst>
                <a:ext uri="{FF2B5EF4-FFF2-40B4-BE49-F238E27FC236}">
                  <a16:creationId xmlns:a16="http://schemas.microsoft.com/office/drawing/2014/main" id="{C23B01B3-0EC8-CF17-08BE-C22C8210BDBC}"/>
                </a:ext>
              </a:extLst>
            </p:cNvPr>
            <p:cNvSpPr/>
            <p:nvPr/>
          </p:nvSpPr>
          <p:spPr>
            <a:xfrm>
              <a:off x="7614493" y="6570724"/>
              <a:ext cx="2160000" cy="180000"/>
            </a:xfrm>
            <a:prstGeom prst="roundRect">
              <a:avLst/>
            </a:prstGeom>
            <a:solidFill>
              <a:srgbClr val="E2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00" dirty="0"/>
            </a:p>
          </p:txBody>
        </p:sp>
        <p:sp>
          <p:nvSpPr>
            <p:cNvPr id="10" name="正方形/長方形 17">
              <a:hlinkClick r:id="rId3"/>
              <a:extLst>
                <a:ext uri="{FF2B5EF4-FFF2-40B4-BE49-F238E27FC236}">
                  <a16:creationId xmlns:a16="http://schemas.microsoft.com/office/drawing/2014/main" id="{84599B73-7D89-5415-4B23-D9E6A11DA534}"/>
                </a:ext>
              </a:extLst>
            </p:cNvPr>
            <p:cNvSpPr/>
            <p:nvPr/>
          </p:nvSpPr>
          <p:spPr>
            <a:xfrm>
              <a:off x="7614493" y="6538825"/>
              <a:ext cx="2160000" cy="180000"/>
            </a:xfrm>
            <a:prstGeom prst="round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700" b="1" dirty="0">
                  <a:latin typeface="游ゴシック" panose="020B0400000000000000" pitchFamily="50" charset="-128"/>
                  <a:ea typeface="游ゴシック" panose="020B0400000000000000" pitchFamily="50" charset="-128"/>
                </a:rPr>
                <a:t>キャンペーンデータベース「</a:t>
              </a:r>
              <a:r>
                <a:rPr kumimoji="1" lang="en-US" altLang="ja-JP" sz="700" b="1" dirty="0">
                  <a:latin typeface="游ゴシック" panose="020B0400000000000000" pitchFamily="50" charset="-128"/>
                  <a:ea typeface="游ゴシック" panose="020B0400000000000000" pitchFamily="50" charset="-128"/>
                </a:rPr>
                <a:t>CAM-SAKU</a:t>
              </a:r>
              <a:r>
                <a:rPr kumimoji="1" lang="ja-JP" altLang="en-US" sz="700" b="1" dirty="0">
                  <a:latin typeface="游ゴシック" panose="020B0400000000000000" pitchFamily="50" charset="-128"/>
                  <a:ea typeface="游ゴシック" panose="020B0400000000000000" pitchFamily="50" charset="-128"/>
                </a:rPr>
                <a:t>」より抽出</a:t>
              </a:r>
              <a:endParaRPr kumimoji="1" lang="ja-JP" altLang="en-US" sz="1600" dirty="0"/>
            </a:p>
          </p:txBody>
        </p:sp>
      </p:grpSp>
    </p:spTree>
    <p:extLst>
      <p:ext uri="{BB962C8B-B14F-4D97-AF65-F5344CB8AC3E}">
        <p14:creationId xmlns:p14="http://schemas.microsoft.com/office/powerpoint/2010/main" val="165294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EA1"/>
        </a:solidFill>
        <a:effectLst/>
      </p:bgPr>
    </p:bg>
    <p:spTree>
      <p:nvGrpSpPr>
        <p:cNvPr id="1" name="">
          <a:extLst>
            <a:ext uri="{FF2B5EF4-FFF2-40B4-BE49-F238E27FC236}">
              <a16:creationId xmlns:a16="http://schemas.microsoft.com/office/drawing/2014/main" id="{8AB4656F-9FC9-9645-D4E6-5EF9D5073DB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6A369E9-D5D4-D5C5-1E1D-EA8239FA94C6}"/>
              </a:ext>
            </a:extLst>
          </p:cNvPr>
          <p:cNvSpPr>
            <a:spLocks noGrp="1"/>
          </p:cNvSpPr>
          <p:nvPr>
            <p:ph type="title"/>
          </p:nvPr>
        </p:nvSpPr>
        <p:spPr>
          <a:xfrm>
            <a:off x="681037" y="2756662"/>
            <a:ext cx="8543925" cy="877748"/>
          </a:xfrm>
        </p:spPr>
        <p:txBody>
          <a:bodyPr>
            <a:normAutofit/>
          </a:bodyPr>
          <a:lstStyle/>
          <a:p>
            <a:pPr algn="ctr"/>
            <a:r>
              <a:rPr lang="ja-JP" altLang="en-US" sz="3600" dirty="0">
                <a:solidFill>
                  <a:schemeClr val="bg1"/>
                </a:solidFill>
              </a:rPr>
              <a:t>会社概要</a:t>
            </a:r>
          </a:p>
        </p:txBody>
      </p:sp>
      <p:cxnSp>
        <p:nvCxnSpPr>
          <p:cNvPr id="12" name="直線コネクタ 11">
            <a:extLst>
              <a:ext uri="{FF2B5EF4-FFF2-40B4-BE49-F238E27FC236}">
                <a16:creationId xmlns:a16="http://schemas.microsoft.com/office/drawing/2014/main" id="{01FD87E0-0166-F861-CA72-9053BBB4DF77}"/>
              </a:ext>
            </a:extLst>
          </p:cNvPr>
          <p:cNvCxnSpPr>
            <a:cxnSpLocks/>
          </p:cNvCxnSpPr>
          <p:nvPr/>
        </p:nvCxnSpPr>
        <p:spPr>
          <a:xfrm flipV="1">
            <a:off x="4323000" y="3851804"/>
            <a:ext cx="1260000" cy="16070"/>
          </a:xfrm>
          <a:prstGeom prst="line">
            <a:avLst/>
          </a:prstGeom>
          <a:ln w="3492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43">
            <a:extLst>
              <a:ext uri="{FF2B5EF4-FFF2-40B4-BE49-F238E27FC236}">
                <a16:creationId xmlns:a16="http://schemas.microsoft.com/office/drawing/2014/main" id="{DFEEDF25-5705-8353-97E5-7CE974C26BC4}"/>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4" name="Slide Number Placeholder 5">
            <a:extLst>
              <a:ext uri="{FF2B5EF4-FFF2-40B4-BE49-F238E27FC236}">
                <a16:creationId xmlns:a16="http://schemas.microsoft.com/office/drawing/2014/main" id="{30EA6B03-F44E-8C1A-EC87-A9F6D010F961}"/>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solidFill>
                  <a:schemeClr val="bg1"/>
                </a:solidFill>
              </a:rPr>
              <a:pPr/>
              <a:t>23</a:t>
            </a:fld>
            <a:endParaRPr kumimoji="1" lang="ja-JP" altLang="en-US" dirty="0">
              <a:solidFill>
                <a:schemeClr val="bg1"/>
              </a:solidFill>
            </a:endParaRPr>
          </a:p>
        </p:txBody>
      </p:sp>
    </p:spTree>
    <p:extLst>
      <p:ext uri="{BB962C8B-B14F-4D97-AF65-F5344CB8AC3E}">
        <p14:creationId xmlns:p14="http://schemas.microsoft.com/office/powerpoint/2010/main" val="244389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803C7B05-0C82-9B5B-36EF-69F2844F42C9}"/>
              </a:ext>
            </a:extLst>
          </p:cNvPr>
          <p:cNvSpPr txBox="1">
            <a:spLocks/>
          </p:cNvSpPr>
          <p:nvPr/>
        </p:nvSpPr>
        <p:spPr>
          <a:xfrm>
            <a:off x="681038" y="533274"/>
            <a:ext cx="8543925" cy="838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endParaRPr lang="ja-JP" altLang="en-US" sz="2000" dirty="0"/>
          </a:p>
        </p:txBody>
      </p:sp>
      <p:sp>
        <p:nvSpPr>
          <p:cNvPr id="13" name="正方形/長方形 12">
            <a:extLst>
              <a:ext uri="{FF2B5EF4-FFF2-40B4-BE49-F238E27FC236}">
                <a16:creationId xmlns:a16="http://schemas.microsoft.com/office/drawing/2014/main" id="{4CAAE496-65AF-1B79-9274-F056DE923163}"/>
              </a:ext>
            </a:extLst>
          </p:cNvPr>
          <p:cNvSpPr/>
          <p:nvPr/>
        </p:nvSpPr>
        <p:spPr>
          <a:xfrm>
            <a:off x="0" y="0"/>
            <a:ext cx="9906000" cy="1308293"/>
          </a:xfrm>
          <a:prstGeom prst="rect">
            <a:avLst/>
          </a:prstGeom>
          <a:solidFill>
            <a:srgbClr val="00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游ゴシック" panose="020B0400000000000000" pitchFamily="50" charset="-128"/>
                <a:ea typeface="游ゴシック" panose="020B0400000000000000" pitchFamily="50" charset="-128"/>
              </a:rPr>
              <a:t>弊社ではキャンペーンに関する業務を一括して承ることが可能です</a:t>
            </a:r>
          </a:p>
        </p:txBody>
      </p:sp>
      <p:sp>
        <p:nvSpPr>
          <p:cNvPr id="14" name="四角形: 1 つの角を丸める 13">
            <a:extLst>
              <a:ext uri="{FF2B5EF4-FFF2-40B4-BE49-F238E27FC236}">
                <a16:creationId xmlns:a16="http://schemas.microsoft.com/office/drawing/2014/main" id="{A11B20EA-2F06-BCDC-A20A-2BE98E6B99F9}"/>
              </a:ext>
            </a:extLst>
          </p:cNvPr>
          <p:cNvSpPr/>
          <p:nvPr/>
        </p:nvSpPr>
        <p:spPr>
          <a:xfrm>
            <a:off x="3493732" y="3574570"/>
            <a:ext cx="2996549" cy="2458788"/>
          </a:xfrm>
          <a:prstGeom prst="round1Rect">
            <a:avLst>
              <a:gd name="adj" fmla="val 99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四角形: 1 つの角を丸める 14">
            <a:extLst>
              <a:ext uri="{FF2B5EF4-FFF2-40B4-BE49-F238E27FC236}">
                <a16:creationId xmlns:a16="http://schemas.microsoft.com/office/drawing/2014/main" id="{7C885BBD-45FC-73DB-F251-0C62BA66CC7C}"/>
              </a:ext>
            </a:extLst>
          </p:cNvPr>
          <p:cNvSpPr/>
          <p:nvPr/>
        </p:nvSpPr>
        <p:spPr>
          <a:xfrm>
            <a:off x="6595573" y="3600765"/>
            <a:ext cx="2996549" cy="2458788"/>
          </a:xfrm>
          <a:prstGeom prst="round1Rect">
            <a:avLst>
              <a:gd name="adj" fmla="val 1046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7" name="四角形: 1 つの角を丸める 16">
            <a:extLst>
              <a:ext uri="{FF2B5EF4-FFF2-40B4-BE49-F238E27FC236}">
                <a16:creationId xmlns:a16="http://schemas.microsoft.com/office/drawing/2014/main" id="{CFCB7F69-4449-A0F4-D1C1-2BBF1C3D0A47}"/>
              </a:ext>
            </a:extLst>
          </p:cNvPr>
          <p:cNvSpPr/>
          <p:nvPr/>
        </p:nvSpPr>
        <p:spPr>
          <a:xfrm>
            <a:off x="400913" y="3574570"/>
            <a:ext cx="2996549" cy="2458788"/>
          </a:xfrm>
          <a:prstGeom prst="round1Rect">
            <a:avLst>
              <a:gd name="adj" fmla="val 94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四角形: 1 つの角を丸める 19">
            <a:extLst>
              <a:ext uri="{FF2B5EF4-FFF2-40B4-BE49-F238E27FC236}">
                <a16:creationId xmlns:a16="http://schemas.microsoft.com/office/drawing/2014/main" id="{90F74FF8-0796-B48E-094F-8280F7B33433}"/>
              </a:ext>
            </a:extLst>
          </p:cNvPr>
          <p:cNvSpPr/>
          <p:nvPr/>
        </p:nvSpPr>
        <p:spPr>
          <a:xfrm>
            <a:off x="3493732" y="1311631"/>
            <a:ext cx="2996549" cy="2458788"/>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四角形: 1 つの角を丸める 20">
            <a:extLst>
              <a:ext uri="{FF2B5EF4-FFF2-40B4-BE49-F238E27FC236}">
                <a16:creationId xmlns:a16="http://schemas.microsoft.com/office/drawing/2014/main" id="{992B5F52-CCE7-BD30-A3F5-A3D8D084CC85}"/>
              </a:ext>
            </a:extLst>
          </p:cNvPr>
          <p:cNvSpPr/>
          <p:nvPr/>
        </p:nvSpPr>
        <p:spPr>
          <a:xfrm>
            <a:off x="6601099" y="1311631"/>
            <a:ext cx="2996549" cy="2458788"/>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四角形: 1 つの角を丸める 21">
            <a:extLst>
              <a:ext uri="{FF2B5EF4-FFF2-40B4-BE49-F238E27FC236}">
                <a16:creationId xmlns:a16="http://schemas.microsoft.com/office/drawing/2014/main" id="{75B70F03-E8E0-823E-D324-CD71AB8B8DD1}"/>
              </a:ext>
            </a:extLst>
          </p:cNvPr>
          <p:cNvSpPr/>
          <p:nvPr/>
        </p:nvSpPr>
        <p:spPr>
          <a:xfrm>
            <a:off x="391891" y="1311631"/>
            <a:ext cx="2996549" cy="2458788"/>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BAEB4163-DFC5-5634-DB9C-6223E4E120D0}"/>
              </a:ext>
            </a:extLst>
          </p:cNvPr>
          <p:cNvSpPr/>
          <p:nvPr/>
        </p:nvSpPr>
        <p:spPr>
          <a:xfrm>
            <a:off x="3771513" y="1483080"/>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1C7C091B-6600-9DF4-C178-DCBB36C8D608}"/>
              </a:ext>
            </a:extLst>
          </p:cNvPr>
          <p:cNvSpPr/>
          <p:nvPr/>
        </p:nvSpPr>
        <p:spPr>
          <a:xfrm>
            <a:off x="3771513" y="1761641"/>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BF0A0852-67FA-909B-2BAF-81FB905886BB}"/>
              </a:ext>
            </a:extLst>
          </p:cNvPr>
          <p:cNvSpPr/>
          <p:nvPr/>
        </p:nvSpPr>
        <p:spPr>
          <a:xfrm>
            <a:off x="3771722" y="3745326"/>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6354B878-8CE6-08B3-104E-60952FE67234}"/>
              </a:ext>
            </a:extLst>
          </p:cNvPr>
          <p:cNvSpPr/>
          <p:nvPr/>
        </p:nvSpPr>
        <p:spPr>
          <a:xfrm>
            <a:off x="3771722" y="3990167"/>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6901F373-9B7A-FC96-C43D-3B5B7D8BCA57}"/>
              </a:ext>
            </a:extLst>
          </p:cNvPr>
          <p:cNvSpPr/>
          <p:nvPr/>
        </p:nvSpPr>
        <p:spPr>
          <a:xfrm>
            <a:off x="3771722" y="4250124"/>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E56A8472-7714-6EC2-78AB-50E8E3803F26}"/>
              </a:ext>
            </a:extLst>
          </p:cNvPr>
          <p:cNvSpPr/>
          <p:nvPr/>
        </p:nvSpPr>
        <p:spPr>
          <a:xfrm>
            <a:off x="3771721" y="4502523"/>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57394B3A-12E8-29FE-50B2-53B281D957EC}"/>
              </a:ext>
            </a:extLst>
          </p:cNvPr>
          <p:cNvSpPr/>
          <p:nvPr/>
        </p:nvSpPr>
        <p:spPr>
          <a:xfrm>
            <a:off x="3771721" y="4754922"/>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3751D0F3-398A-C773-4D41-55476E13682A}"/>
              </a:ext>
            </a:extLst>
          </p:cNvPr>
          <p:cNvSpPr/>
          <p:nvPr/>
        </p:nvSpPr>
        <p:spPr>
          <a:xfrm>
            <a:off x="3771721" y="5007321"/>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B959708B-F896-3168-FFC5-82ADD534162D}"/>
              </a:ext>
            </a:extLst>
          </p:cNvPr>
          <p:cNvSpPr/>
          <p:nvPr/>
        </p:nvSpPr>
        <p:spPr>
          <a:xfrm>
            <a:off x="659679" y="3742329"/>
            <a:ext cx="1782211" cy="206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2E702F16-3445-3F34-942E-4EB1E485B911}"/>
              </a:ext>
            </a:extLst>
          </p:cNvPr>
          <p:cNvSpPr/>
          <p:nvPr/>
        </p:nvSpPr>
        <p:spPr>
          <a:xfrm>
            <a:off x="659679" y="3990167"/>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E4635BFF-6D6C-626B-38D6-91D9E386F400}"/>
              </a:ext>
            </a:extLst>
          </p:cNvPr>
          <p:cNvSpPr/>
          <p:nvPr/>
        </p:nvSpPr>
        <p:spPr>
          <a:xfrm>
            <a:off x="659679" y="4250124"/>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D42332-5535-237E-B552-04B9616697FB}"/>
              </a:ext>
            </a:extLst>
          </p:cNvPr>
          <p:cNvSpPr/>
          <p:nvPr/>
        </p:nvSpPr>
        <p:spPr>
          <a:xfrm>
            <a:off x="659678" y="4502523"/>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E85C76AB-77AA-4B33-8B9E-2AA439192CA8}"/>
              </a:ext>
            </a:extLst>
          </p:cNvPr>
          <p:cNvSpPr/>
          <p:nvPr/>
        </p:nvSpPr>
        <p:spPr>
          <a:xfrm>
            <a:off x="659678" y="4754922"/>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28A9AC60-95F3-014F-8596-C54A2E7B3ACF}"/>
              </a:ext>
            </a:extLst>
          </p:cNvPr>
          <p:cNvSpPr/>
          <p:nvPr/>
        </p:nvSpPr>
        <p:spPr>
          <a:xfrm>
            <a:off x="659678" y="5007321"/>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zh-TW" sz="800" b="1" dirty="0">
              <a:solidFill>
                <a:schemeClr val="tx1"/>
              </a:solidFill>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12B450D7-D3F9-6820-1267-975F9B547CE1}"/>
              </a:ext>
            </a:extLst>
          </p:cNvPr>
          <p:cNvSpPr/>
          <p:nvPr/>
        </p:nvSpPr>
        <p:spPr>
          <a:xfrm>
            <a:off x="659678" y="5313807"/>
            <a:ext cx="1782212"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zh-TW" sz="800" b="1" dirty="0">
              <a:solidFill>
                <a:schemeClr val="tx1"/>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19A96DE8-902A-FD24-AA97-15CEC740E633}"/>
              </a:ext>
            </a:extLst>
          </p:cNvPr>
          <p:cNvSpPr/>
          <p:nvPr/>
        </p:nvSpPr>
        <p:spPr>
          <a:xfrm>
            <a:off x="658704" y="1743483"/>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A0FFA48A-F0B1-305C-DAFA-FA161C378DC0}"/>
              </a:ext>
            </a:extLst>
          </p:cNvPr>
          <p:cNvSpPr/>
          <p:nvPr/>
        </p:nvSpPr>
        <p:spPr>
          <a:xfrm>
            <a:off x="658704" y="2008416"/>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4F0D1CB9-2D28-BE23-D09C-5CC2EDCB41BB}"/>
              </a:ext>
            </a:extLst>
          </p:cNvPr>
          <p:cNvSpPr/>
          <p:nvPr/>
        </p:nvSpPr>
        <p:spPr>
          <a:xfrm>
            <a:off x="658704" y="2268819"/>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753201B5-9A7B-8ED2-69A8-00A4DE4C5AD2}"/>
              </a:ext>
            </a:extLst>
          </p:cNvPr>
          <p:cNvSpPr/>
          <p:nvPr/>
        </p:nvSpPr>
        <p:spPr>
          <a:xfrm>
            <a:off x="658704" y="2531768"/>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2D1EB399-4246-A711-A087-081F03531A58}"/>
              </a:ext>
            </a:extLst>
          </p:cNvPr>
          <p:cNvSpPr/>
          <p:nvPr/>
        </p:nvSpPr>
        <p:spPr>
          <a:xfrm>
            <a:off x="6874344" y="3984213"/>
            <a:ext cx="188218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F1881A0E-D76A-57E0-6640-E2C9D74DE3B3}"/>
              </a:ext>
            </a:extLst>
          </p:cNvPr>
          <p:cNvSpPr/>
          <p:nvPr/>
        </p:nvSpPr>
        <p:spPr>
          <a:xfrm>
            <a:off x="3771721" y="5259720"/>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FE024B06-6CD4-B24E-315E-12168D1A5C02}"/>
              </a:ext>
            </a:extLst>
          </p:cNvPr>
          <p:cNvSpPr/>
          <p:nvPr/>
        </p:nvSpPr>
        <p:spPr>
          <a:xfrm>
            <a:off x="3771515" y="5512119"/>
            <a:ext cx="1782213"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5" name="正方形/長方形 44">
            <a:extLst>
              <a:ext uri="{FF2B5EF4-FFF2-40B4-BE49-F238E27FC236}">
                <a16:creationId xmlns:a16="http://schemas.microsoft.com/office/drawing/2014/main" id="{9AF5678A-DF0F-90FF-3894-A2443CBF5AF2}"/>
              </a:ext>
            </a:extLst>
          </p:cNvPr>
          <p:cNvSpPr/>
          <p:nvPr/>
        </p:nvSpPr>
        <p:spPr>
          <a:xfrm>
            <a:off x="659678" y="1483080"/>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44D0E56D-3C87-06C9-B5BB-2C4C4F79D381}"/>
              </a:ext>
            </a:extLst>
          </p:cNvPr>
          <p:cNvSpPr/>
          <p:nvPr/>
        </p:nvSpPr>
        <p:spPr>
          <a:xfrm>
            <a:off x="658704" y="2798141"/>
            <a:ext cx="1730926"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AEFA131C-99F7-1311-84E0-BC1C3FB302B6}"/>
              </a:ext>
            </a:extLst>
          </p:cNvPr>
          <p:cNvSpPr/>
          <p:nvPr/>
        </p:nvSpPr>
        <p:spPr>
          <a:xfrm>
            <a:off x="6874187" y="1483080"/>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8" name="正方形/長方形 47">
            <a:extLst>
              <a:ext uri="{FF2B5EF4-FFF2-40B4-BE49-F238E27FC236}">
                <a16:creationId xmlns:a16="http://schemas.microsoft.com/office/drawing/2014/main" id="{277F7361-7411-4F75-7DC3-150316C1CFA0}"/>
              </a:ext>
            </a:extLst>
          </p:cNvPr>
          <p:cNvSpPr/>
          <p:nvPr/>
        </p:nvSpPr>
        <p:spPr>
          <a:xfrm>
            <a:off x="6874187" y="1758618"/>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303F3AFC-2C27-6600-1F71-610DDA2D51F9}"/>
              </a:ext>
            </a:extLst>
          </p:cNvPr>
          <p:cNvSpPr/>
          <p:nvPr/>
        </p:nvSpPr>
        <p:spPr>
          <a:xfrm>
            <a:off x="6874186" y="2019021"/>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2A1C4CD6-DA3A-D03C-3729-68A1E433587D}"/>
              </a:ext>
            </a:extLst>
          </p:cNvPr>
          <p:cNvSpPr/>
          <p:nvPr/>
        </p:nvSpPr>
        <p:spPr>
          <a:xfrm>
            <a:off x="6874186" y="2279424"/>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id="{E099F753-4261-AED1-316F-35DC2D64BA9B}"/>
              </a:ext>
            </a:extLst>
          </p:cNvPr>
          <p:cNvSpPr/>
          <p:nvPr/>
        </p:nvSpPr>
        <p:spPr>
          <a:xfrm>
            <a:off x="6874186" y="2539827"/>
            <a:ext cx="1782215"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2FB88849-0E63-3A86-74D9-1E6EAC9E6DDE}"/>
              </a:ext>
            </a:extLst>
          </p:cNvPr>
          <p:cNvSpPr/>
          <p:nvPr/>
        </p:nvSpPr>
        <p:spPr>
          <a:xfrm>
            <a:off x="6874185" y="2810621"/>
            <a:ext cx="1782211"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3" name="正方形/長方形 52">
            <a:extLst>
              <a:ext uri="{FF2B5EF4-FFF2-40B4-BE49-F238E27FC236}">
                <a16:creationId xmlns:a16="http://schemas.microsoft.com/office/drawing/2014/main" id="{943E0247-C6B9-1104-0869-AB5E20FF0260}"/>
              </a:ext>
            </a:extLst>
          </p:cNvPr>
          <p:cNvSpPr/>
          <p:nvPr/>
        </p:nvSpPr>
        <p:spPr>
          <a:xfrm>
            <a:off x="6873565" y="3089182"/>
            <a:ext cx="1782211"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4" name="正方形/長方形 53">
            <a:extLst>
              <a:ext uri="{FF2B5EF4-FFF2-40B4-BE49-F238E27FC236}">
                <a16:creationId xmlns:a16="http://schemas.microsoft.com/office/drawing/2014/main" id="{11CA92C1-0FDD-49BC-8369-CC3C9E5A99B8}"/>
              </a:ext>
            </a:extLst>
          </p:cNvPr>
          <p:cNvSpPr/>
          <p:nvPr/>
        </p:nvSpPr>
        <p:spPr>
          <a:xfrm>
            <a:off x="6873565" y="3366714"/>
            <a:ext cx="1782211" cy="220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B9B99A5E-CD72-0CF1-1FA7-96E7AFA48C1A}"/>
              </a:ext>
            </a:extLst>
          </p:cNvPr>
          <p:cNvSpPr txBox="1"/>
          <p:nvPr/>
        </p:nvSpPr>
        <p:spPr>
          <a:xfrm>
            <a:off x="718621" y="1456233"/>
            <a:ext cx="723275" cy="369332"/>
          </a:xfrm>
          <a:prstGeom prst="rect">
            <a:avLst/>
          </a:prstGeom>
          <a:noFill/>
        </p:spPr>
        <p:txBody>
          <a:bodyPr wrap="none" rtlCol="0">
            <a:spAutoFit/>
          </a:bodyPr>
          <a:lstStyle/>
          <a:p>
            <a:r>
              <a:rPr kumimoji="1" lang="ja-JP" altLang="en-US" b="1" spc="300" dirty="0">
                <a:solidFill>
                  <a:srgbClr val="004EA1"/>
                </a:solidFill>
                <a:latin typeface="游ゴシック" panose="020B0400000000000000" pitchFamily="50" charset="-128"/>
                <a:ea typeface="游ゴシック" panose="020B0400000000000000" pitchFamily="50" charset="-128"/>
              </a:rPr>
              <a:t>企画</a:t>
            </a:r>
            <a:endParaRPr kumimoji="1" lang="ja-JP" altLang="en-US" spc="300" dirty="0">
              <a:solidFill>
                <a:srgbClr val="004EA1"/>
              </a:solidFill>
              <a:latin typeface="游ゴシック" panose="020B0400000000000000" pitchFamily="50" charset="-128"/>
              <a:ea typeface="游ゴシック" panose="020B0400000000000000" pitchFamily="50" charset="-128"/>
            </a:endParaRPr>
          </a:p>
        </p:txBody>
      </p:sp>
      <p:sp>
        <p:nvSpPr>
          <p:cNvPr id="56" name="テキスト ボックス 55">
            <a:extLst>
              <a:ext uri="{FF2B5EF4-FFF2-40B4-BE49-F238E27FC236}">
                <a16:creationId xmlns:a16="http://schemas.microsoft.com/office/drawing/2014/main" id="{C73047A5-63CD-C37D-5A74-C337481D83F1}"/>
              </a:ext>
            </a:extLst>
          </p:cNvPr>
          <p:cNvSpPr txBox="1"/>
          <p:nvPr/>
        </p:nvSpPr>
        <p:spPr>
          <a:xfrm>
            <a:off x="732216" y="3729619"/>
            <a:ext cx="1261884" cy="369332"/>
          </a:xfrm>
          <a:prstGeom prst="rect">
            <a:avLst/>
          </a:prstGeom>
          <a:noFill/>
        </p:spPr>
        <p:txBody>
          <a:bodyPr wrap="none" rtlCol="0">
            <a:spAutoFit/>
          </a:bodyPr>
          <a:lstStyle/>
          <a:p>
            <a:r>
              <a:rPr kumimoji="1" lang="ja-JP" altLang="en-US" b="1" spc="300" dirty="0">
                <a:solidFill>
                  <a:srgbClr val="004EA1"/>
                </a:solidFill>
                <a:latin typeface="游ゴシック" panose="020B0400000000000000" pitchFamily="50" charset="-128"/>
                <a:ea typeface="游ゴシック" panose="020B0400000000000000" pitchFamily="50" charset="-128"/>
              </a:rPr>
              <a:t>体制構築</a:t>
            </a:r>
          </a:p>
        </p:txBody>
      </p:sp>
      <p:sp>
        <p:nvSpPr>
          <p:cNvPr id="57" name="テキスト ボックス 56">
            <a:extLst>
              <a:ext uri="{FF2B5EF4-FFF2-40B4-BE49-F238E27FC236}">
                <a16:creationId xmlns:a16="http://schemas.microsoft.com/office/drawing/2014/main" id="{F4518714-EE3D-F29C-1D41-C6C307A88795}"/>
              </a:ext>
            </a:extLst>
          </p:cNvPr>
          <p:cNvSpPr txBox="1"/>
          <p:nvPr/>
        </p:nvSpPr>
        <p:spPr>
          <a:xfrm>
            <a:off x="3835062" y="1463785"/>
            <a:ext cx="1569660" cy="369332"/>
          </a:xfrm>
          <a:prstGeom prst="rect">
            <a:avLst/>
          </a:prstGeom>
          <a:noFill/>
        </p:spPr>
        <p:txBody>
          <a:bodyPr wrap="none" rtlCol="0">
            <a:spAutoFit/>
          </a:bodyPr>
          <a:lstStyle/>
          <a:p>
            <a:r>
              <a:rPr kumimoji="1" lang="ja-JP" altLang="en-US" b="1" dirty="0">
                <a:solidFill>
                  <a:srgbClr val="004EA1"/>
                </a:solidFill>
                <a:latin typeface="游ゴシック" panose="020B0400000000000000" pitchFamily="50" charset="-128"/>
                <a:ea typeface="游ゴシック" panose="020B0400000000000000" pitchFamily="50" charset="-128"/>
              </a:rPr>
              <a:t>システム制作</a:t>
            </a:r>
          </a:p>
        </p:txBody>
      </p:sp>
      <p:sp>
        <p:nvSpPr>
          <p:cNvPr id="58" name="テキスト ボックス 57">
            <a:extLst>
              <a:ext uri="{FF2B5EF4-FFF2-40B4-BE49-F238E27FC236}">
                <a16:creationId xmlns:a16="http://schemas.microsoft.com/office/drawing/2014/main" id="{A8AED6FA-7108-4AE6-9C90-0A42E9D9E049}"/>
              </a:ext>
            </a:extLst>
          </p:cNvPr>
          <p:cNvSpPr txBox="1"/>
          <p:nvPr/>
        </p:nvSpPr>
        <p:spPr>
          <a:xfrm>
            <a:off x="3828141" y="3729619"/>
            <a:ext cx="723275" cy="369332"/>
          </a:xfrm>
          <a:prstGeom prst="rect">
            <a:avLst/>
          </a:prstGeom>
          <a:noFill/>
        </p:spPr>
        <p:txBody>
          <a:bodyPr wrap="none" rtlCol="0">
            <a:spAutoFit/>
          </a:bodyPr>
          <a:lstStyle/>
          <a:p>
            <a:r>
              <a:rPr kumimoji="1" lang="ja-JP" altLang="en-US" b="1" spc="300" dirty="0">
                <a:solidFill>
                  <a:srgbClr val="004EA1"/>
                </a:solidFill>
                <a:latin typeface="游ゴシック" panose="020B0400000000000000" pitchFamily="50" charset="-128"/>
                <a:ea typeface="游ゴシック" panose="020B0400000000000000" pitchFamily="50" charset="-128"/>
              </a:rPr>
              <a:t>運営</a:t>
            </a:r>
          </a:p>
        </p:txBody>
      </p:sp>
      <p:sp>
        <p:nvSpPr>
          <p:cNvPr id="59" name="テキスト ボックス 58">
            <a:extLst>
              <a:ext uri="{FF2B5EF4-FFF2-40B4-BE49-F238E27FC236}">
                <a16:creationId xmlns:a16="http://schemas.microsoft.com/office/drawing/2014/main" id="{80AA3C92-0AAD-E7F5-20F3-4CE7A3648024}"/>
              </a:ext>
            </a:extLst>
          </p:cNvPr>
          <p:cNvSpPr txBox="1"/>
          <p:nvPr/>
        </p:nvSpPr>
        <p:spPr>
          <a:xfrm>
            <a:off x="6905831" y="1463785"/>
            <a:ext cx="2262158" cy="369332"/>
          </a:xfrm>
          <a:prstGeom prst="rect">
            <a:avLst/>
          </a:prstGeom>
          <a:noFill/>
        </p:spPr>
        <p:txBody>
          <a:bodyPr wrap="none" rtlCol="0">
            <a:spAutoFit/>
          </a:bodyPr>
          <a:lstStyle/>
          <a:p>
            <a:r>
              <a:rPr kumimoji="1" lang="ja-JP" altLang="en-US" b="1" dirty="0">
                <a:solidFill>
                  <a:srgbClr val="004EA1"/>
                </a:solidFill>
                <a:latin typeface="游ゴシック" panose="020B0400000000000000" pitchFamily="50" charset="-128"/>
                <a:ea typeface="游ゴシック" panose="020B0400000000000000" pitchFamily="50" charset="-128"/>
              </a:rPr>
              <a:t>クリエイティブ制作</a:t>
            </a:r>
          </a:p>
        </p:txBody>
      </p:sp>
      <p:sp>
        <p:nvSpPr>
          <p:cNvPr id="60" name="テキスト ボックス 59">
            <a:extLst>
              <a:ext uri="{FF2B5EF4-FFF2-40B4-BE49-F238E27FC236}">
                <a16:creationId xmlns:a16="http://schemas.microsoft.com/office/drawing/2014/main" id="{46721EBA-DFE1-82C5-130A-E60D14F181C4}"/>
              </a:ext>
            </a:extLst>
          </p:cNvPr>
          <p:cNvSpPr txBox="1"/>
          <p:nvPr/>
        </p:nvSpPr>
        <p:spPr>
          <a:xfrm>
            <a:off x="6912742" y="3729619"/>
            <a:ext cx="2492990" cy="646331"/>
          </a:xfrm>
          <a:prstGeom prst="rect">
            <a:avLst/>
          </a:prstGeom>
          <a:noFill/>
        </p:spPr>
        <p:txBody>
          <a:bodyPr wrap="none" rtlCol="0">
            <a:spAutoFit/>
          </a:bodyPr>
          <a:lstStyle/>
          <a:p>
            <a:r>
              <a:rPr kumimoji="1" lang="ja-JP" altLang="en-US" b="1" dirty="0">
                <a:solidFill>
                  <a:srgbClr val="004EA1"/>
                </a:solidFill>
                <a:latin typeface="游ゴシック" panose="020B0400000000000000" pitchFamily="50" charset="-128"/>
                <a:ea typeface="游ゴシック" panose="020B0400000000000000" pitchFamily="50" charset="-128"/>
              </a:rPr>
              <a:t>アカウント＆広告運用</a:t>
            </a:r>
          </a:p>
          <a:p>
            <a:endParaRPr kumimoji="1" lang="ja-JP" altLang="en-US" b="1" dirty="0">
              <a:solidFill>
                <a:srgbClr val="004EA1"/>
              </a:solidFill>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id="{7EE62BD3-82DD-2B1F-8526-BA3AC257CBAE}"/>
              </a:ext>
            </a:extLst>
          </p:cNvPr>
          <p:cNvSpPr/>
          <p:nvPr/>
        </p:nvSpPr>
        <p:spPr>
          <a:xfrm>
            <a:off x="622417" y="1896652"/>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62" name="図 61" descr="スーツを着た男性と文字の加工写真&#10;&#10;低い精度で自動的に生成された説明">
            <a:extLst>
              <a:ext uri="{FF2B5EF4-FFF2-40B4-BE49-F238E27FC236}">
                <a16:creationId xmlns:a16="http://schemas.microsoft.com/office/drawing/2014/main" id="{DF22A137-3DAB-F7B1-55CE-FE9129E3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887" y="1918836"/>
            <a:ext cx="1968265" cy="1968265"/>
          </a:xfrm>
          <a:prstGeom prst="rect">
            <a:avLst/>
          </a:prstGeom>
        </p:spPr>
      </p:pic>
      <p:sp>
        <p:nvSpPr>
          <p:cNvPr id="63" name="正方形/長方形 62">
            <a:extLst>
              <a:ext uri="{FF2B5EF4-FFF2-40B4-BE49-F238E27FC236}">
                <a16:creationId xmlns:a16="http://schemas.microsoft.com/office/drawing/2014/main" id="{EBA02947-9DEF-66CF-E65F-E2BF30B1C18C}"/>
              </a:ext>
            </a:extLst>
          </p:cNvPr>
          <p:cNvSpPr/>
          <p:nvPr/>
        </p:nvSpPr>
        <p:spPr>
          <a:xfrm>
            <a:off x="3745072" y="1896652"/>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正方形/長方形 63">
            <a:extLst>
              <a:ext uri="{FF2B5EF4-FFF2-40B4-BE49-F238E27FC236}">
                <a16:creationId xmlns:a16="http://schemas.microsoft.com/office/drawing/2014/main" id="{3109835C-961E-FE46-E43D-44857DA6A8D9}"/>
              </a:ext>
            </a:extLst>
          </p:cNvPr>
          <p:cNvSpPr/>
          <p:nvPr/>
        </p:nvSpPr>
        <p:spPr>
          <a:xfrm>
            <a:off x="6829916" y="1896652"/>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id="{ECC116A0-1838-A22C-BFA0-C372D0E915A4}"/>
              </a:ext>
            </a:extLst>
          </p:cNvPr>
          <p:cNvSpPr/>
          <p:nvPr/>
        </p:nvSpPr>
        <p:spPr>
          <a:xfrm>
            <a:off x="622417" y="4166487"/>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id="{78AE1B77-2D25-66F3-78D8-EA5658965B96}"/>
              </a:ext>
            </a:extLst>
          </p:cNvPr>
          <p:cNvSpPr/>
          <p:nvPr/>
        </p:nvSpPr>
        <p:spPr>
          <a:xfrm>
            <a:off x="3745072" y="4166487"/>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7" name="正方形/長方形 66">
            <a:extLst>
              <a:ext uri="{FF2B5EF4-FFF2-40B4-BE49-F238E27FC236}">
                <a16:creationId xmlns:a16="http://schemas.microsoft.com/office/drawing/2014/main" id="{0268AA16-EB3B-6254-8AAE-AA5E762F07D5}"/>
              </a:ext>
            </a:extLst>
          </p:cNvPr>
          <p:cNvSpPr/>
          <p:nvPr/>
        </p:nvSpPr>
        <p:spPr>
          <a:xfrm>
            <a:off x="6818239" y="4166487"/>
            <a:ext cx="2551216" cy="16404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68" name="図 67" descr="男, 持つ, ボックス, 立つ が含まれている画像&#10;&#10;自動的に生成された説明">
            <a:extLst>
              <a:ext uri="{FF2B5EF4-FFF2-40B4-BE49-F238E27FC236}">
                <a16:creationId xmlns:a16="http://schemas.microsoft.com/office/drawing/2014/main" id="{7D7C9458-7260-E865-3FD7-738C37791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987" y="4311108"/>
            <a:ext cx="1756658" cy="1756658"/>
          </a:xfrm>
          <a:prstGeom prst="rect">
            <a:avLst/>
          </a:prstGeom>
        </p:spPr>
      </p:pic>
      <p:pic>
        <p:nvPicPr>
          <p:cNvPr id="69" name="図 68" descr="記号, レゴ が含まれている画像&#10;&#10;自動的に生成された説明">
            <a:extLst>
              <a:ext uri="{FF2B5EF4-FFF2-40B4-BE49-F238E27FC236}">
                <a16:creationId xmlns:a16="http://schemas.microsoft.com/office/drawing/2014/main" id="{7073D260-2655-8E68-9894-F3D03A57CB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1598" y="4491285"/>
            <a:ext cx="1536628" cy="1536628"/>
          </a:xfrm>
          <a:prstGeom prst="rect">
            <a:avLst/>
          </a:prstGeom>
        </p:spPr>
      </p:pic>
      <p:pic>
        <p:nvPicPr>
          <p:cNvPr id="70" name="図 69" descr="テーブル が含まれている画像&#10;&#10;自動的に生成された説明">
            <a:extLst>
              <a:ext uri="{FF2B5EF4-FFF2-40B4-BE49-F238E27FC236}">
                <a16:creationId xmlns:a16="http://schemas.microsoft.com/office/drawing/2014/main" id="{907561FB-A10C-87CF-705D-FEF2572F0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723" y="2078451"/>
            <a:ext cx="1761037" cy="1761037"/>
          </a:xfrm>
          <a:prstGeom prst="rect">
            <a:avLst/>
          </a:prstGeom>
        </p:spPr>
      </p:pic>
      <p:pic>
        <p:nvPicPr>
          <p:cNvPr id="71" name="図 70" descr="テーブル が含まれている画像&#10;&#10;自動的に生成された説明">
            <a:extLst>
              <a:ext uri="{FF2B5EF4-FFF2-40B4-BE49-F238E27FC236}">
                <a16:creationId xmlns:a16="http://schemas.microsoft.com/office/drawing/2014/main" id="{B1063A1C-14B2-19EC-34E3-BF0ED9ED1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2730" y="2413225"/>
            <a:ext cx="1531047" cy="1531047"/>
          </a:xfrm>
          <a:prstGeom prst="rect">
            <a:avLst/>
          </a:prstGeom>
        </p:spPr>
      </p:pic>
      <p:sp>
        <p:nvSpPr>
          <p:cNvPr id="72" name="正方形/長方形 71">
            <a:extLst>
              <a:ext uri="{FF2B5EF4-FFF2-40B4-BE49-F238E27FC236}">
                <a16:creationId xmlns:a16="http://schemas.microsoft.com/office/drawing/2014/main" id="{7BCCD558-D729-5FB2-7784-ED84F3396734}"/>
              </a:ext>
            </a:extLst>
          </p:cNvPr>
          <p:cNvSpPr/>
          <p:nvPr/>
        </p:nvSpPr>
        <p:spPr>
          <a:xfrm>
            <a:off x="628631" y="1503745"/>
            <a:ext cx="45720" cy="284344"/>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id="{6AC157E1-8CAA-8658-A5AE-094CDEBED31E}"/>
              </a:ext>
            </a:extLst>
          </p:cNvPr>
          <p:cNvSpPr/>
          <p:nvPr/>
        </p:nvSpPr>
        <p:spPr>
          <a:xfrm>
            <a:off x="3745072" y="1516046"/>
            <a:ext cx="45719" cy="259742"/>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F5C83241-639C-9FE3-D3D4-5A663E27DF3D}"/>
              </a:ext>
            </a:extLst>
          </p:cNvPr>
          <p:cNvSpPr/>
          <p:nvPr/>
        </p:nvSpPr>
        <p:spPr>
          <a:xfrm>
            <a:off x="6815841" y="1516046"/>
            <a:ext cx="45719" cy="259742"/>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6" name="正方形/長方形 75">
            <a:extLst>
              <a:ext uri="{FF2B5EF4-FFF2-40B4-BE49-F238E27FC236}">
                <a16:creationId xmlns:a16="http://schemas.microsoft.com/office/drawing/2014/main" id="{7F3595AF-D84D-A98D-5F3B-E25E2C785AD2}"/>
              </a:ext>
            </a:extLst>
          </p:cNvPr>
          <p:cNvSpPr/>
          <p:nvPr/>
        </p:nvSpPr>
        <p:spPr>
          <a:xfrm>
            <a:off x="3745072" y="3767541"/>
            <a:ext cx="45719" cy="259742"/>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D399E5DE-E2F8-5A94-67CA-E40AA6F20DAF}"/>
              </a:ext>
            </a:extLst>
          </p:cNvPr>
          <p:cNvSpPr/>
          <p:nvPr/>
        </p:nvSpPr>
        <p:spPr>
          <a:xfrm>
            <a:off x="6815841" y="3767541"/>
            <a:ext cx="45719" cy="259742"/>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C93898CB-5C41-8ED8-461F-6BEE72C090C1}"/>
              </a:ext>
            </a:extLst>
          </p:cNvPr>
          <p:cNvSpPr/>
          <p:nvPr/>
        </p:nvSpPr>
        <p:spPr>
          <a:xfrm>
            <a:off x="6910559" y="4194122"/>
            <a:ext cx="2163140"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各種</a:t>
            </a:r>
            <a:r>
              <a:rPr kumimoji="1" lang="en-US" altLang="ja-JP" sz="800" b="1" dirty="0">
                <a:solidFill>
                  <a:schemeClr val="tx1"/>
                </a:solidFill>
                <a:latin typeface="游ゴシック" panose="020B0400000000000000" pitchFamily="50" charset="-128"/>
                <a:ea typeface="游ゴシック" panose="020B0400000000000000" pitchFamily="50" charset="-128"/>
              </a:rPr>
              <a:t>SNS</a:t>
            </a:r>
            <a:r>
              <a:rPr kumimoji="1" lang="ja-JP" altLang="en-US" sz="800" b="1" dirty="0">
                <a:solidFill>
                  <a:schemeClr val="tx1"/>
                </a:solidFill>
                <a:latin typeface="游ゴシック" panose="020B0400000000000000" pitchFamily="50" charset="-128"/>
                <a:ea typeface="游ゴシック" panose="020B0400000000000000" pitchFamily="50" charset="-128"/>
              </a:rPr>
              <a:t>アカウント＆広告運用</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a:lnSpc>
                <a:spcPct val="150000"/>
              </a:lnSpc>
            </a:pP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LINE / X</a:t>
            </a:r>
            <a:r>
              <a:rPr kumimoji="1" lang="ja-JP" altLang="en-US" sz="800" b="1" dirty="0">
                <a:solidFill>
                  <a:schemeClr val="tx1"/>
                </a:solidFill>
                <a:latin typeface="游ゴシック" panose="020B0400000000000000" pitchFamily="50" charset="-128"/>
                <a:ea typeface="游ゴシック" panose="020B0400000000000000" pitchFamily="50" charset="-128"/>
              </a:rPr>
              <a:t>（旧</a:t>
            </a:r>
            <a:r>
              <a:rPr kumimoji="1" lang="en-US" altLang="ja-JP" sz="800" b="1" dirty="0">
                <a:solidFill>
                  <a:schemeClr val="tx1"/>
                </a:solidFill>
                <a:latin typeface="游ゴシック" panose="020B0400000000000000" pitchFamily="50" charset="-128"/>
                <a:ea typeface="游ゴシック" panose="020B0400000000000000" pitchFamily="50" charset="-128"/>
              </a:rPr>
              <a:t>Twitter</a:t>
            </a:r>
            <a:r>
              <a:rPr kumimoji="1" lang="ja-JP" altLang="en-US" sz="800" b="1" dirty="0">
                <a:solidFill>
                  <a:schemeClr val="tx1"/>
                </a:solidFill>
                <a:latin typeface="游ゴシック" panose="020B0400000000000000" pitchFamily="50" charset="-128"/>
                <a:ea typeface="游ゴシック" panose="020B0400000000000000" pitchFamily="50" charset="-128"/>
              </a:rPr>
              <a:t>）</a:t>
            </a:r>
            <a:r>
              <a:rPr kumimoji="1" lang="en-US" altLang="ja-JP" sz="800" b="1" dirty="0">
                <a:solidFill>
                  <a:schemeClr val="tx1"/>
                </a:solidFill>
                <a:latin typeface="游ゴシック" panose="020B0400000000000000" pitchFamily="50" charset="-128"/>
                <a:ea typeface="游ゴシック" panose="020B0400000000000000" pitchFamily="50" charset="-128"/>
              </a:rPr>
              <a:t> / Instagram / </a:t>
            </a:r>
            <a:r>
              <a:rPr kumimoji="1" lang="ja-JP" altLang="en-US" sz="800" b="1" dirty="0">
                <a:solidFill>
                  <a:schemeClr val="tx1"/>
                </a:solidFill>
                <a:latin typeface="游ゴシック" panose="020B0400000000000000" pitchFamily="50" charset="-128"/>
                <a:ea typeface="游ゴシック" panose="020B0400000000000000" pitchFamily="50" charset="-128"/>
              </a:rPr>
              <a:t>　　</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a:lnSpc>
                <a:spcPct val="150000"/>
              </a:lnSpc>
            </a:pP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Facebook / TikTok </a:t>
            </a: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Google</a:t>
            </a:r>
            <a:r>
              <a:rPr kumimoji="1" lang="ja-JP" altLang="en-US" sz="800" b="1" dirty="0">
                <a:solidFill>
                  <a:schemeClr val="tx1"/>
                </a:solidFill>
                <a:latin typeface="游ゴシック" panose="020B0400000000000000" pitchFamily="50" charset="-128"/>
                <a:ea typeface="游ゴシック" panose="020B0400000000000000" pitchFamily="50" charset="-128"/>
              </a:rPr>
              <a:t>広告</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Yahoo!</a:t>
            </a:r>
            <a:r>
              <a:rPr kumimoji="1" lang="ja-JP" altLang="en-US" sz="800" b="1" dirty="0">
                <a:solidFill>
                  <a:schemeClr val="tx1"/>
                </a:solidFill>
                <a:latin typeface="游ゴシック" panose="020B0400000000000000" pitchFamily="50" charset="-128"/>
                <a:ea typeface="游ゴシック" panose="020B0400000000000000" pitchFamily="50" charset="-128"/>
              </a:rPr>
              <a:t>広告</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YouTube</a:t>
            </a:r>
            <a:r>
              <a:rPr kumimoji="1" lang="ja-JP" altLang="en-US" sz="800" b="1" dirty="0">
                <a:solidFill>
                  <a:schemeClr val="tx1"/>
                </a:solidFill>
                <a:latin typeface="游ゴシック" panose="020B0400000000000000" pitchFamily="50" charset="-128"/>
                <a:ea typeface="游ゴシック" panose="020B0400000000000000" pitchFamily="50" charset="-128"/>
              </a:rPr>
              <a:t>広告</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その他広告</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インフルエンサー手配</a:t>
            </a:r>
          </a:p>
        </p:txBody>
      </p:sp>
      <p:sp>
        <p:nvSpPr>
          <p:cNvPr id="79" name="正方形/長方形 78">
            <a:extLst>
              <a:ext uri="{FF2B5EF4-FFF2-40B4-BE49-F238E27FC236}">
                <a16:creationId xmlns:a16="http://schemas.microsoft.com/office/drawing/2014/main" id="{8EBAC8AC-A8D9-6BC5-908A-1596CE03DB93}"/>
              </a:ext>
            </a:extLst>
          </p:cNvPr>
          <p:cNvSpPr/>
          <p:nvPr/>
        </p:nvSpPr>
        <p:spPr>
          <a:xfrm>
            <a:off x="3838284" y="4194122"/>
            <a:ext cx="2076674"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応募受付</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データ入力・集計</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問い合わせ対応</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発送対応（冷凍・冷蔵可）</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抽選</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配信（メール・</a:t>
            </a:r>
            <a:r>
              <a:rPr kumimoji="1" lang="en-US" altLang="ja-JP" sz="800" b="1" dirty="0">
                <a:solidFill>
                  <a:schemeClr val="tx1"/>
                </a:solidFill>
                <a:latin typeface="游ゴシック" panose="020B0400000000000000" pitchFamily="50" charset="-128"/>
                <a:ea typeface="游ゴシック" panose="020B0400000000000000" pitchFamily="50" charset="-128"/>
              </a:rPr>
              <a:t>DM</a:t>
            </a:r>
            <a:r>
              <a:rPr kumimoji="1" lang="ja-JP" altLang="en-US" sz="800" b="1" dirty="0">
                <a:solidFill>
                  <a:schemeClr val="tx1"/>
                </a:solidFill>
                <a:latin typeface="游ゴシック" panose="020B0400000000000000" pitchFamily="50" charset="-128"/>
                <a:ea typeface="游ゴシック" panose="020B0400000000000000" pitchFamily="50" charset="-128"/>
              </a:rPr>
              <a:t>）</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イベント関連業務</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個人情報管理</a:t>
            </a:r>
          </a:p>
        </p:txBody>
      </p:sp>
      <p:sp>
        <p:nvSpPr>
          <p:cNvPr id="80" name="正方形/長方形 79">
            <a:extLst>
              <a:ext uri="{FF2B5EF4-FFF2-40B4-BE49-F238E27FC236}">
                <a16:creationId xmlns:a16="http://schemas.microsoft.com/office/drawing/2014/main" id="{B08F065F-D610-6B25-5C18-AC26E30FB6B5}"/>
              </a:ext>
            </a:extLst>
          </p:cNvPr>
          <p:cNvSpPr/>
          <p:nvPr/>
        </p:nvSpPr>
        <p:spPr>
          <a:xfrm>
            <a:off x="732216" y="4194122"/>
            <a:ext cx="2076674"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CP</a:t>
            </a: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a:t>
            </a:r>
            <a:r>
              <a:rPr kumimoji="1" lang="ja-JP" altLang="en-US" sz="800" b="1" dirty="0">
                <a:solidFill>
                  <a:schemeClr val="tx1"/>
                </a:solidFill>
                <a:latin typeface="游ゴシック" panose="020B0400000000000000" pitchFamily="50" charset="-128"/>
                <a:ea typeface="游ゴシック" panose="020B0400000000000000" pitchFamily="50" charset="-128"/>
              </a:rPr>
              <a:t> イベント運用体制のご提案</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CP</a:t>
            </a: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 </a:t>
            </a:r>
            <a:r>
              <a:rPr kumimoji="1" lang="ja-JP" altLang="en-US" sz="800" b="1" dirty="0">
                <a:solidFill>
                  <a:schemeClr val="tx1"/>
                </a:solidFill>
                <a:latin typeface="游ゴシック" panose="020B0400000000000000" pitchFamily="50" charset="-128"/>
                <a:ea typeface="游ゴシック" panose="020B0400000000000000" pitchFamily="50" charset="-128"/>
              </a:rPr>
              <a:t>イベントスケジュール作成</a:t>
            </a: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CP</a:t>
            </a: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 </a:t>
            </a:r>
            <a:r>
              <a:rPr kumimoji="1" lang="ja-JP" altLang="en-US" sz="800" b="1" dirty="0">
                <a:solidFill>
                  <a:schemeClr val="tx1"/>
                </a:solidFill>
                <a:latin typeface="游ゴシック" panose="020B0400000000000000" pitchFamily="50" charset="-128"/>
                <a:ea typeface="游ゴシック" panose="020B0400000000000000" pitchFamily="50" charset="-128"/>
              </a:rPr>
              <a:t>イベントマニュアル作成</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問い合わせ対応</a:t>
            </a:r>
            <a:r>
              <a:rPr kumimoji="1" lang="en-US" altLang="ja-JP" sz="800" b="1" dirty="0">
                <a:solidFill>
                  <a:schemeClr val="tx1"/>
                </a:solidFill>
                <a:latin typeface="游ゴシック" panose="020B0400000000000000" pitchFamily="50" charset="-128"/>
                <a:ea typeface="游ゴシック" panose="020B0400000000000000" pitchFamily="50" charset="-128"/>
              </a:rPr>
              <a:t>FAQ</a:t>
            </a:r>
            <a:r>
              <a:rPr kumimoji="1" lang="ja-JP" altLang="en-US" sz="800" b="1" dirty="0">
                <a:solidFill>
                  <a:schemeClr val="tx1"/>
                </a:solidFill>
                <a:latin typeface="游ゴシック" panose="020B0400000000000000" pitchFamily="50" charset="-128"/>
                <a:ea typeface="游ゴシック" panose="020B0400000000000000" pitchFamily="50" charset="-128"/>
              </a:rPr>
              <a:t>作成</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各種報告資料フォーマット作成</a:t>
            </a:r>
          </a:p>
          <a:p>
            <a:pPr marL="171450" indent="-171450">
              <a:lnSpc>
                <a:spcPct val="150000"/>
              </a:lnSpc>
              <a:buFont typeface="Wingdings" panose="05000000000000000000" pitchFamily="2" charset="2"/>
              <a:buChar char="Ø"/>
            </a:pPr>
            <a:r>
              <a:rPr kumimoji="1" lang="zh-TW" altLang="en-US" sz="800" b="1" dirty="0">
                <a:solidFill>
                  <a:schemeClr val="tx1"/>
                </a:solidFill>
                <a:latin typeface="游ゴシック" panose="020B0400000000000000" pitchFamily="50" charset="-128"/>
                <a:ea typeface="游ゴシック" panose="020B0400000000000000" pitchFamily="50" charset="-128"/>
              </a:rPr>
              <a:t>応募規約</a:t>
            </a:r>
            <a:r>
              <a:rPr kumimoji="1" lang="ja-JP" altLang="en-US" sz="800" b="1" dirty="0">
                <a:solidFill>
                  <a:schemeClr val="tx1"/>
                </a:solidFill>
                <a:latin typeface="游ゴシック" panose="020B0400000000000000" pitchFamily="50" charset="-128"/>
                <a:ea typeface="游ゴシック" panose="020B0400000000000000" pitchFamily="50" charset="-128"/>
              </a:rPr>
              <a:t>の作成</a:t>
            </a:r>
            <a:endParaRPr kumimoji="1" lang="en-US" altLang="zh-TW"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当選連絡文言の作成</a:t>
            </a:r>
            <a:endParaRPr kumimoji="1" lang="en-US" altLang="zh-TW" sz="800" b="1" dirty="0">
              <a:solidFill>
                <a:schemeClr val="tx1"/>
              </a:solidFill>
              <a:latin typeface="游ゴシック" panose="020B0400000000000000" pitchFamily="50" charset="-128"/>
              <a:ea typeface="游ゴシック" panose="020B0400000000000000" pitchFamily="50" charset="-128"/>
            </a:endParaRPr>
          </a:p>
        </p:txBody>
      </p:sp>
      <p:sp>
        <p:nvSpPr>
          <p:cNvPr id="81" name="正方形/長方形 80">
            <a:extLst>
              <a:ext uri="{FF2B5EF4-FFF2-40B4-BE49-F238E27FC236}">
                <a16:creationId xmlns:a16="http://schemas.microsoft.com/office/drawing/2014/main" id="{BD2AF9E0-9ABD-AEF8-23F6-6EDCB3E86BA2}"/>
              </a:ext>
            </a:extLst>
          </p:cNvPr>
          <p:cNvSpPr/>
          <p:nvPr/>
        </p:nvSpPr>
        <p:spPr>
          <a:xfrm>
            <a:off x="732216" y="1951510"/>
            <a:ext cx="2076674"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企画立案</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企画サポート</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トレンドキャンペーン情報</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トレンド景品情報</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競合他社情報</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景品提案・手配</a:t>
            </a:r>
          </a:p>
          <a:p>
            <a:pPr marL="171450" indent="-171450">
              <a:lnSpc>
                <a:spcPct val="150000"/>
              </a:lnSpc>
              <a:buFont typeface="Wingdings" panose="05000000000000000000" pitchFamily="2" charset="2"/>
              <a:buChar char="Ø"/>
            </a:pP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82" name="正方形/長方形 81">
            <a:extLst>
              <a:ext uri="{FF2B5EF4-FFF2-40B4-BE49-F238E27FC236}">
                <a16:creationId xmlns:a16="http://schemas.microsoft.com/office/drawing/2014/main" id="{A179E9F0-8B80-8613-06DE-524195E81A5F}"/>
              </a:ext>
            </a:extLst>
          </p:cNvPr>
          <p:cNvSpPr/>
          <p:nvPr/>
        </p:nvSpPr>
        <p:spPr>
          <a:xfrm>
            <a:off x="3854917" y="1951510"/>
            <a:ext cx="2076674"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フォーム制作</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キャンペーンシステム開発</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a:lnSpc>
                <a:spcPct val="150000"/>
              </a:lnSpc>
            </a:pP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a:t>
            </a:r>
            <a:r>
              <a:rPr kumimoji="1" lang="ja-JP" altLang="en-US" sz="800" b="1" dirty="0">
                <a:solidFill>
                  <a:schemeClr val="tx1"/>
                </a:solidFill>
                <a:latin typeface="游ゴシック" panose="020B0400000000000000" pitchFamily="50" charset="-128"/>
                <a:ea typeface="游ゴシック" panose="020B0400000000000000" pitchFamily="50" charset="-128"/>
              </a:rPr>
              <a:t> 画像アップロードフォーム</a:t>
            </a:r>
          </a:p>
          <a:p>
            <a:pPr>
              <a:lnSpc>
                <a:spcPct val="150000"/>
              </a:lnSpc>
            </a:pP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 </a:t>
            </a:r>
            <a:r>
              <a:rPr kumimoji="1" lang="ja-JP" altLang="en-US" sz="800" b="1" dirty="0">
                <a:solidFill>
                  <a:schemeClr val="tx1"/>
                </a:solidFill>
                <a:latin typeface="游ゴシック" panose="020B0400000000000000" pitchFamily="50" charset="-128"/>
                <a:ea typeface="游ゴシック" panose="020B0400000000000000" pitchFamily="50" charset="-128"/>
              </a:rPr>
              <a:t>インスタントウィンシステム</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a:lnSpc>
                <a:spcPct val="150000"/>
              </a:lnSpc>
            </a:pPr>
            <a:r>
              <a:rPr kumimoji="1" lang="ja-JP" altLang="en-US" sz="800" b="1" dirty="0">
                <a:solidFill>
                  <a:schemeClr val="tx1"/>
                </a:solidFill>
                <a:latin typeface="游ゴシック" panose="020B0400000000000000" pitchFamily="50" charset="-128"/>
                <a:ea typeface="游ゴシック" panose="020B0400000000000000" pitchFamily="50" charset="-128"/>
              </a:rPr>
              <a:t>　　</a:t>
            </a:r>
            <a:r>
              <a:rPr kumimoji="1" lang="en-US" altLang="ja-JP" sz="800" b="1" dirty="0">
                <a:solidFill>
                  <a:schemeClr val="tx1"/>
                </a:solidFill>
                <a:latin typeface="游ゴシック" panose="020B0400000000000000" pitchFamily="50" charset="-128"/>
                <a:ea typeface="游ゴシック" panose="020B0400000000000000" pitchFamily="50" charset="-128"/>
              </a:rPr>
              <a:t>-</a:t>
            </a:r>
            <a:r>
              <a:rPr kumimoji="1" lang="ja-JP" altLang="en-US" sz="800" b="1" dirty="0">
                <a:solidFill>
                  <a:schemeClr val="tx1"/>
                </a:solidFill>
                <a:latin typeface="游ゴシック" panose="020B0400000000000000" pitchFamily="50" charset="-128"/>
                <a:ea typeface="游ゴシック" panose="020B0400000000000000" pitchFamily="50" charset="-128"/>
              </a:rPr>
              <a:t> マイレージシステム　        </a:t>
            </a:r>
            <a:r>
              <a:rPr kumimoji="1" lang="en-US" altLang="ja-JP" sz="800" b="1" dirty="0" err="1">
                <a:solidFill>
                  <a:schemeClr val="tx1"/>
                </a:solidFill>
                <a:latin typeface="游ゴシック" panose="020B0400000000000000" pitchFamily="50" charset="-128"/>
                <a:ea typeface="游ゴシック" panose="020B0400000000000000" pitchFamily="50" charset="-128"/>
              </a:rPr>
              <a:t>etc</a:t>
            </a:r>
            <a:r>
              <a:rPr kumimoji="1" lang="en-US" altLang="ja-JP" sz="800" b="1" dirty="0">
                <a:solidFill>
                  <a:schemeClr val="tx1"/>
                </a:solidFill>
                <a:latin typeface="游ゴシック" panose="020B0400000000000000" pitchFamily="50" charset="-128"/>
                <a:ea typeface="游ゴシック" panose="020B0400000000000000" pitchFamily="50" charset="-128"/>
              </a:rPr>
              <a:t>…</a:t>
            </a:r>
          </a:p>
        </p:txBody>
      </p:sp>
      <p:sp>
        <p:nvSpPr>
          <p:cNvPr id="83" name="正方形/長方形 82">
            <a:extLst>
              <a:ext uri="{FF2B5EF4-FFF2-40B4-BE49-F238E27FC236}">
                <a16:creationId xmlns:a16="http://schemas.microsoft.com/office/drawing/2014/main" id="{E898EA4B-61FB-57ED-98E8-1EDA797DF003}"/>
              </a:ext>
            </a:extLst>
          </p:cNvPr>
          <p:cNvSpPr/>
          <p:nvPr/>
        </p:nvSpPr>
        <p:spPr>
          <a:xfrm>
            <a:off x="6923412" y="1952505"/>
            <a:ext cx="2076674" cy="1466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LP</a:t>
            </a:r>
            <a:r>
              <a:rPr kumimoji="1" lang="ja-JP" altLang="en-US" sz="800" b="1" dirty="0">
                <a:solidFill>
                  <a:schemeClr val="tx1"/>
                </a:solidFill>
                <a:latin typeface="游ゴシック" panose="020B0400000000000000" pitchFamily="50" charset="-128"/>
                <a:ea typeface="游ゴシック" panose="020B0400000000000000" pitchFamily="50" charset="-128"/>
              </a:rPr>
              <a:t>制作</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応募ハガキ制作</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店頭告知ツール制作</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広告用バナー制作</a:t>
            </a:r>
            <a:endParaRPr kumimoji="1" lang="en-US" altLang="ja-JP"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フライヤー制作</a:t>
            </a:r>
          </a:p>
          <a:p>
            <a:pPr marL="171450" indent="-171450">
              <a:lnSpc>
                <a:spcPct val="150000"/>
              </a:lnSpc>
              <a:buFont typeface="Wingdings" panose="05000000000000000000" pitchFamily="2" charset="2"/>
              <a:buChar char="Ø"/>
            </a:pPr>
            <a:r>
              <a:rPr kumimoji="1" lang="en-US" altLang="ja-JP" sz="800" b="1" dirty="0">
                <a:solidFill>
                  <a:schemeClr val="tx1"/>
                </a:solidFill>
                <a:latin typeface="游ゴシック" panose="020B0400000000000000" pitchFamily="50" charset="-128"/>
                <a:ea typeface="游ゴシック" panose="020B0400000000000000" pitchFamily="50" charset="-128"/>
              </a:rPr>
              <a:t>POP</a:t>
            </a:r>
            <a:r>
              <a:rPr kumimoji="1" lang="ja-JP" altLang="en-US" sz="800" b="1" dirty="0">
                <a:solidFill>
                  <a:schemeClr val="tx1"/>
                </a:solidFill>
                <a:latin typeface="游ゴシック" panose="020B0400000000000000" pitchFamily="50" charset="-128"/>
                <a:ea typeface="游ゴシック" panose="020B0400000000000000" pitchFamily="50" charset="-128"/>
              </a:rPr>
              <a:t>制作</a:t>
            </a:r>
          </a:p>
          <a:p>
            <a:pPr marL="171450" indent="-171450">
              <a:lnSpc>
                <a:spcPct val="150000"/>
              </a:lnSpc>
              <a:buFont typeface="Wingdings" panose="05000000000000000000" pitchFamily="2" charset="2"/>
              <a:buChar char="Ø"/>
            </a:pPr>
            <a:r>
              <a:rPr kumimoji="1" lang="ja-JP" altLang="en-US" sz="800" b="1" dirty="0">
                <a:solidFill>
                  <a:schemeClr val="tx1"/>
                </a:solidFill>
                <a:latin typeface="游ゴシック" panose="020B0400000000000000" pitchFamily="50" charset="-128"/>
                <a:ea typeface="游ゴシック" panose="020B0400000000000000" pitchFamily="50" charset="-128"/>
              </a:rPr>
              <a:t>印刷</a:t>
            </a:r>
          </a:p>
          <a:p>
            <a:pPr marL="171450" indent="-171450">
              <a:lnSpc>
                <a:spcPct val="150000"/>
              </a:lnSpc>
              <a:buFont typeface="Wingdings" panose="05000000000000000000" pitchFamily="2" charset="2"/>
              <a:buChar char="Ø"/>
            </a:pPr>
            <a:endParaRPr kumimoji="1" lang="ja-JP" altLang="en-US" sz="800" b="1" dirty="0">
              <a:solidFill>
                <a:schemeClr val="tx1"/>
              </a:solidFill>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Ø"/>
            </a:pP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85" name="テキスト ボックス 84">
            <a:extLst>
              <a:ext uri="{FF2B5EF4-FFF2-40B4-BE49-F238E27FC236}">
                <a16:creationId xmlns:a16="http://schemas.microsoft.com/office/drawing/2014/main" id="{3EEB40EE-4853-B712-5CD8-E7BD0836A387}"/>
              </a:ext>
            </a:extLst>
          </p:cNvPr>
          <p:cNvSpPr txBox="1"/>
          <p:nvPr/>
        </p:nvSpPr>
        <p:spPr>
          <a:xfrm>
            <a:off x="3003916" y="5953323"/>
            <a:ext cx="3898169" cy="461665"/>
          </a:xfrm>
          <a:prstGeom prst="rect">
            <a:avLst/>
          </a:prstGeom>
          <a:noFill/>
        </p:spPr>
        <p:txBody>
          <a:bodyPr wrap="square">
            <a:spAutoFit/>
          </a:bodyPr>
          <a:lstStyle/>
          <a:p>
            <a:pPr algn="ctr"/>
            <a:r>
              <a:rPr lang="ja-JP" altLang="en-US" sz="1200" b="1" dirty="0">
                <a:solidFill>
                  <a:srgbClr val="004EA1"/>
                </a:solidFill>
                <a:latin typeface="游ゴシック" panose="020B0400000000000000" pitchFamily="50" charset="-128"/>
                <a:ea typeface="游ゴシック" panose="020B0400000000000000" pitchFamily="50" charset="-128"/>
              </a:rPr>
              <a:t>必要な内容だけご発注頂く事も可能です！</a:t>
            </a:r>
            <a:endParaRPr lang="en-US" altLang="ja-JP" sz="1200" b="1" dirty="0">
              <a:solidFill>
                <a:srgbClr val="004EA1"/>
              </a:solidFill>
              <a:latin typeface="游ゴシック" panose="020B0400000000000000" pitchFamily="50" charset="-128"/>
              <a:ea typeface="游ゴシック" panose="020B0400000000000000" pitchFamily="50" charset="-128"/>
            </a:endParaRPr>
          </a:p>
          <a:p>
            <a:pPr algn="ctr"/>
            <a:r>
              <a:rPr lang="ja-JP" altLang="en-US" sz="1200" b="1" dirty="0">
                <a:solidFill>
                  <a:srgbClr val="004EA1"/>
                </a:solidFill>
                <a:latin typeface="游ゴシック" panose="020B0400000000000000" pitchFamily="50" charset="-128"/>
                <a:ea typeface="游ゴシック" panose="020B0400000000000000" pitchFamily="50" charset="-128"/>
              </a:rPr>
              <a:t>お急ぎの方は「</a:t>
            </a:r>
            <a:r>
              <a:rPr lang="en-US" altLang="ja-JP" sz="1200" b="1" dirty="0">
                <a:solidFill>
                  <a:srgbClr val="004EA1"/>
                </a:solidFill>
                <a:latin typeface="游ゴシック" panose="020B0400000000000000" pitchFamily="50" charset="-128"/>
                <a:ea typeface="游ゴシック" panose="020B0400000000000000" pitchFamily="50" charset="-128"/>
              </a:rPr>
              <a:t>03-6838-9731</a:t>
            </a:r>
            <a:r>
              <a:rPr lang="ja-JP" altLang="en-US" sz="1200" b="1" dirty="0">
                <a:solidFill>
                  <a:srgbClr val="004EA1"/>
                </a:solidFill>
                <a:latin typeface="游ゴシック" panose="020B0400000000000000" pitchFamily="50" charset="-128"/>
                <a:ea typeface="游ゴシック" panose="020B0400000000000000" pitchFamily="50" charset="-128"/>
              </a:rPr>
              <a:t>」までご連絡ください。</a:t>
            </a:r>
          </a:p>
        </p:txBody>
      </p:sp>
      <p:sp>
        <p:nvSpPr>
          <p:cNvPr id="86" name="テキスト ボックス 43">
            <a:extLst>
              <a:ext uri="{FF2B5EF4-FFF2-40B4-BE49-F238E27FC236}">
                <a16:creationId xmlns:a16="http://schemas.microsoft.com/office/drawing/2014/main" id="{DAB964CA-D2BA-D96E-ED95-09EC207E3E5A}"/>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F9A6A231-8DBE-E1FE-334D-BFA5FC83F542}"/>
              </a:ext>
            </a:extLst>
          </p:cNvPr>
          <p:cNvSpPr/>
          <p:nvPr/>
        </p:nvSpPr>
        <p:spPr>
          <a:xfrm>
            <a:off x="6861560" y="6162137"/>
            <a:ext cx="2441371" cy="502994"/>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游ゴシック" panose="020B0400000000000000" pitchFamily="50" charset="-128"/>
                <a:ea typeface="游ゴシック" panose="020B0400000000000000" pitchFamily="50" charset="-128"/>
              </a:rPr>
              <a:t>詳細はこちら</a:t>
            </a:r>
          </a:p>
        </p:txBody>
      </p:sp>
      <p:sp>
        <p:nvSpPr>
          <p:cNvPr id="3" name="四角形: 角を丸くする 2">
            <a:hlinkClick r:id="rId7"/>
            <a:extLst>
              <a:ext uri="{FF2B5EF4-FFF2-40B4-BE49-F238E27FC236}">
                <a16:creationId xmlns:a16="http://schemas.microsoft.com/office/drawing/2014/main" id="{0ACE4303-861A-7A7F-4F36-8C1D8A522423}"/>
              </a:ext>
            </a:extLst>
          </p:cNvPr>
          <p:cNvSpPr/>
          <p:nvPr/>
        </p:nvSpPr>
        <p:spPr>
          <a:xfrm>
            <a:off x="6861560" y="6059549"/>
            <a:ext cx="2441371" cy="530353"/>
          </a:xfrm>
          <a:prstGeom prst="roundRect">
            <a:avLst>
              <a:gd name="adj" fmla="val 50000"/>
            </a:avLst>
          </a:prstGeom>
          <a:solidFill>
            <a:srgbClr val="FEE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004EA1"/>
                </a:solidFill>
                <a:latin typeface="游ゴシック" panose="020B0400000000000000" pitchFamily="50" charset="-128"/>
                <a:ea typeface="游ゴシック" panose="020B0400000000000000" pitchFamily="50" charset="-128"/>
              </a:rPr>
              <a:t>詳細は</a:t>
            </a:r>
            <a:r>
              <a:rPr kumimoji="1" lang="ja-JP" altLang="en-US" sz="1300" b="1" u="sng" dirty="0">
                <a:solidFill>
                  <a:srgbClr val="004EA1"/>
                </a:solidFill>
                <a:latin typeface="游ゴシック" panose="020B0400000000000000" pitchFamily="50" charset="-128"/>
                <a:ea typeface="游ゴシック" panose="020B0400000000000000" pitchFamily="50" charset="-128"/>
              </a:rPr>
              <a:t>こちら</a:t>
            </a:r>
            <a:r>
              <a:rPr kumimoji="1" lang="ja-JP" altLang="en-US" sz="1300" b="1" dirty="0">
                <a:solidFill>
                  <a:srgbClr val="004EA1"/>
                </a:solidFill>
                <a:latin typeface="游ゴシック" panose="020B0400000000000000" pitchFamily="50" charset="-128"/>
                <a:ea typeface="游ゴシック" panose="020B0400000000000000" pitchFamily="50" charset="-128"/>
              </a:rPr>
              <a:t>から</a:t>
            </a:r>
          </a:p>
        </p:txBody>
      </p:sp>
      <p:sp>
        <p:nvSpPr>
          <p:cNvPr id="4" name="正方形/長方形 3">
            <a:extLst>
              <a:ext uri="{FF2B5EF4-FFF2-40B4-BE49-F238E27FC236}">
                <a16:creationId xmlns:a16="http://schemas.microsoft.com/office/drawing/2014/main" id="{2BF37F98-FFA7-422E-D593-68EEB9C81193}"/>
              </a:ext>
            </a:extLst>
          </p:cNvPr>
          <p:cNvSpPr/>
          <p:nvPr/>
        </p:nvSpPr>
        <p:spPr>
          <a:xfrm>
            <a:off x="626924" y="3791237"/>
            <a:ext cx="45720" cy="284344"/>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Slide Number Placeholder 5">
            <a:extLst>
              <a:ext uri="{FF2B5EF4-FFF2-40B4-BE49-F238E27FC236}">
                <a16:creationId xmlns:a16="http://schemas.microsoft.com/office/drawing/2014/main" id="{3E75EAFB-539E-5D65-4586-CBFCB32E3C19}"/>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24</a:t>
            </a:fld>
            <a:endParaRPr kumimoji="1" lang="ja-JP" altLang="en-US" dirty="0"/>
          </a:p>
        </p:txBody>
      </p:sp>
    </p:spTree>
    <p:extLst>
      <p:ext uri="{BB962C8B-B14F-4D97-AF65-F5344CB8AC3E}">
        <p14:creationId xmlns:p14="http://schemas.microsoft.com/office/powerpoint/2010/main" val="335904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F2046A9-43BC-1550-1665-DDDB12A6FA0E}"/>
              </a:ext>
            </a:extLst>
          </p:cNvPr>
          <p:cNvSpPr/>
          <p:nvPr/>
        </p:nvSpPr>
        <p:spPr>
          <a:xfrm>
            <a:off x="0" y="0"/>
            <a:ext cx="990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D3AE252-F633-7C72-7BB9-63C89B35E865}"/>
              </a:ext>
            </a:extLst>
          </p:cNvPr>
          <p:cNvSpPr/>
          <p:nvPr/>
        </p:nvSpPr>
        <p:spPr>
          <a:xfrm>
            <a:off x="0" y="0"/>
            <a:ext cx="9906000" cy="1308293"/>
          </a:xfrm>
          <a:prstGeom prst="rect">
            <a:avLst/>
          </a:prstGeom>
          <a:solidFill>
            <a:srgbClr val="00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パルディアの</a:t>
            </a:r>
            <a:r>
              <a:rPr kumimoji="1" lang="ja-JP" altLang="en-US" sz="2000" b="1" dirty="0">
                <a:solidFill>
                  <a:schemeClr val="bg1"/>
                </a:solidFill>
                <a:highlight>
                  <a:srgbClr val="004EA1"/>
                </a:highlight>
              </a:rPr>
              <a:t>オリジナルサービス</a:t>
            </a:r>
            <a:r>
              <a:rPr kumimoji="1" lang="ja-JP" altLang="en-US" sz="2000" b="1" dirty="0"/>
              <a:t>をご紹介します</a:t>
            </a:r>
          </a:p>
        </p:txBody>
      </p:sp>
      <p:sp>
        <p:nvSpPr>
          <p:cNvPr id="40" name="四角形: 1 つの角を丸める 39">
            <a:hlinkClick r:id="rId3"/>
            <a:extLst>
              <a:ext uri="{FF2B5EF4-FFF2-40B4-BE49-F238E27FC236}">
                <a16:creationId xmlns:a16="http://schemas.microsoft.com/office/drawing/2014/main" id="{3FB02640-F130-479F-4869-26A58F8A699A}"/>
              </a:ext>
            </a:extLst>
          </p:cNvPr>
          <p:cNvSpPr/>
          <p:nvPr/>
        </p:nvSpPr>
        <p:spPr>
          <a:xfrm>
            <a:off x="442952" y="1961035"/>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descr="アイコン&#10;&#10;自動的に生成された説明">
            <a:extLst>
              <a:ext uri="{FF2B5EF4-FFF2-40B4-BE49-F238E27FC236}">
                <a16:creationId xmlns:a16="http://schemas.microsoft.com/office/drawing/2014/main" id="{6F38F2EB-4D46-3032-3135-2DBC8D15E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296" y="2171602"/>
            <a:ext cx="1170709" cy="772035"/>
          </a:xfrm>
          <a:prstGeom prst="rect">
            <a:avLst/>
          </a:prstGeom>
        </p:spPr>
      </p:pic>
      <p:sp>
        <p:nvSpPr>
          <p:cNvPr id="7" name="四角形: 角を丸くする 6">
            <a:hlinkClick r:id="rId3"/>
            <a:extLst>
              <a:ext uri="{FF2B5EF4-FFF2-40B4-BE49-F238E27FC236}">
                <a16:creationId xmlns:a16="http://schemas.microsoft.com/office/drawing/2014/main" id="{656DF82B-A60A-30AD-4D15-6B42087ABE9E}"/>
              </a:ext>
            </a:extLst>
          </p:cNvPr>
          <p:cNvSpPr/>
          <p:nvPr/>
        </p:nvSpPr>
        <p:spPr>
          <a:xfrm>
            <a:off x="625596" y="3127361"/>
            <a:ext cx="2381222" cy="638804"/>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hlinkClick r:id="rId3"/>
            <a:extLst>
              <a:ext uri="{FF2B5EF4-FFF2-40B4-BE49-F238E27FC236}">
                <a16:creationId xmlns:a16="http://schemas.microsoft.com/office/drawing/2014/main" id="{372983BB-C620-1E97-6673-20AE35357585}"/>
              </a:ext>
            </a:extLst>
          </p:cNvPr>
          <p:cNvSpPr txBox="1"/>
          <p:nvPr/>
        </p:nvSpPr>
        <p:spPr>
          <a:xfrm>
            <a:off x="726178" y="3193969"/>
            <a:ext cx="2179664" cy="505588"/>
          </a:xfrm>
          <a:prstGeom prst="rect">
            <a:avLst/>
          </a:prstGeom>
          <a:noFill/>
        </p:spPr>
        <p:txBody>
          <a:bodyPr wrap="square" rtlCol="0">
            <a:spAutoFit/>
          </a:bodyPr>
          <a:lstStyle/>
          <a:p>
            <a:pPr algn="ctr">
              <a:lnSpc>
                <a:spcPct val="120000"/>
              </a:lnSpc>
            </a:pPr>
            <a:r>
              <a:rPr lang="en-US" altLang="ja-JP" sz="1200" b="1" dirty="0">
                <a:solidFill>
                  <a:schemeClr val="bg1"/>
                </a:solidFill>
                <a:latin typeface="+mn-ea"/>
              </a:rPr>
              <a:t>CAM-SAKU</a:t>
            </a:r>
          </a:p>
          <a:p>
            <a:pPr algn="ctr">
              <a:lnSpc>
                <a:spcPct val="120000"/>
              </a:lnSpc>
            </a:pPr>
            <a:r>
              <a:rPr lang="ja-JP" altLang="en-US" sz="1100" b="1" dirty="0">
                <a:solidFill>
                  <a:schemeClr val="bg1"/>
                </a:solidFill>
                <a:latin typeface="+mn-ea"/>
              </a:rPr>
              <a:t>キャンペーンデータベース</a:t>
            </a:r>
          </a:p>
        </p:txBody>
      </p:sp>
      <p:sp>
        <p:nvSpPr>
          <p:cNvPr id="9" name="二等辺三角形 8">
            <a:extLst>
              <a:ext uri="{FF2B5EF4-FFF2-40B4-BE49-F238E27FC236}">
                <a16:creationId xmlns:a16="http://schemas.microsoft.com/office/drawing/2014/main" id="{72179C45-AA6D-5FD4-04CA-AB46F9B1DB72}"/>
              </a:ext>
            </a:extLst>
          </p:cNvPr>
          <p:cNvSpPr/>
          <p:nvPr/>
        </p:nvSpPr>
        <p:spPr>
          <a:xfrm rot="5400000">
            <a:off x="2693870" y="3404811"/>
            <a:ext cx="211055"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1 つの角を丸める 40">
            <a:hlinkClick r:id="rId5"/>
            <a:extLst>
              <a:ext uri="{FF2B5EF4-FFF2-40B4-BE49-F238E27FC236}">
                <a16:creationId xmlns:a16="http://schemas.microsoft.com/office/drawing/2014/main" id="{C9C640B2-B6BA-45C7-3D21-37045FD5F0E9}"/>
              </a:ext>
            </a:extLst>
          </p:cNvPr>
          <p:cNvSpPr/>
          <p:nvPr/>
        </p:nvSpPr>
        <p:spPr>
          <a:xfrm>
            <a:off x="3597302" y="1976863"/>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7" name="図 36" descr="図形&#10;&#10;中程度の精度で自動的に生成された説明">
            <a:extLst>
              <a:ext uri="{FF2B5EF4-FFF2-40B4-BE49-F238E27FC236}">
                <a16:creationId xmlns:a16="http://schemas.microsoft.com/office/drawing/2014/main" id="{F6A3D85D-65C3-A1B9-3468-787EE40E1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324" y="2393020"/>
            <a:ext cx="1942826" cy="295195"/>
          </a:xfrm>
          <a:prstGeom prst="rect">
            <a:avLst/>
          </a:prstGeom>
        </p:spPr>
      </p:pic>
      <p:sp>
        <p:nvSpPr>
          <p:cNvPr id="13" name="四角形: 角を丸くする 12">
            <a:hlinkClick r:id="rId5"/>
            <a:extLst>
              <a:ext uri="{FF2B5EF4-FFF2-40B4-BE49-F238E27FC236}">
                <a16:creationId xmlns:a16="http://schemas.microsoft.com/office/drawing/2014/main" id="{916C64B1-C167-DC28-135A-2C59FF521CD1}"/>
              </a:ext>
            </a:extLst>
          </p:cNvPr>
          <p:cNvSpPr/>
          <p:nvPr/>
        </p:nvSpPr>
        <p:spPr>
          <a:xfrm>
            <a:off x="3773958" y="3111353"/>
            <a:ext cx="2381222" cy="638801"/>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hlinkClick r:id="rId5"/>
            <a:extLst>
              <a:ext uri="{FF2B5EF4-FFF2-40B4-BE49-F238E27FC236}">
                <a16:creationId xmlns:a16="http://schemas.microsoft.com/office/drawing/2014/main" id="{923485DE-B2BF-E3CE-D82F-9F1327066F82}"/>
              </a:ext>
            </a:extLst>
          </p:cNvPr>
          <p:cNvSpPr txBox="1"/>
          <p:nvPr/>
        </p:nvSpPr>
        <p:spPr>
          <a:xfrm>
            <a:off x="3773956" y="3187192"/>
            <a:ext cx="2241080" cy="487121"/>
          </a:xfrm>
          <a:prstGeom prst="rect">
            <a:avLst/>
          </a:prstGeom>
          <a:noFill/>
        </p:spPr>
        <p:txBody>
          <a:bodyPr wrap="square" rtlCol="0">
            <a:spAutoFit/>
          </a:bodyPr>
          <a:lstStyle/>
          <a:p>
            <a:pPr algn="ctr">
              <a:lnSpc>
                <a:spcPct val="120000"/>
              </a:lnSpc>
            </a:pPr>
            <a:r>
              <a:rPr lang="en-US" altLang="ja-JP" sz="1100" b="1" dirty="0">
                <a:solidFill>
                  <a:schemeClr val="bg1"/>
                </a:solidFill>
                <a:latin typeface="+mn-ea"/>
              </a:rPr>
              <a:t>CR SUPPORTER</a:t>
            </a:r>
          </a:p>
          <a:p>
            <a:pPr algn="ctr">
              <a:lnSpc>
                <a:spcPct val="120000"/>
              </a:lnSpc>
            </a:pPr>
            <a:r>
              <a:rPr lang="en-US" altLang="ja-JP" sz="1100" b="1" dirty="0">
                <a:solidFill>
                  <a:schemeClr val="bg1"/>
                </a:solidFill>
                <a:latin typeface="+mn-ea"/>
              </a:rPr>
              <a:t>LINE</a:t>
            </a:r>
            <a:r>
              <a:rPr lang="ja-JP" altLang="en-US" sz="1100" b="1" dirty="0">
                <a:solidFill>
                  <a:schemeClr val="bg1"/>
                </a:solidFill>
                <a:latin typeface="+mn-ea"/>
              </a:rPr>
              <a:t>キャンペーンシステム</a:t>
            </a:r>
          </a:p>
        </p:txBody>
      </p:sp>
      <p:sp>
        <p:nvSpPr>
          <p:cNvPr id="15" name="二等辺三角形 14">
            <a:extLst>
              <a:ext uri="{FF2B5EF4-FFF2-40B4-BE49-F238E27FC236}">
                <a16:creationId xmlns:a16="http://schemas.microsoft.com/office/drawing/2014/main" id="{3E6BBE0D-C31D-917C-DB87-A1542BF668C0}"/>
              </a:ext>
            </a:extLst>
          </p:cNvPr>
          <p:cNvSpPr/>
          <p:nvPr/>
        </p:nvSpPr>
        <p:spPr>
          <a:xfrm rot="5400000">
            <a:off x="5842231" y="3437195"/>
            <a:ext cx="211056"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1 つの角を丸める 41">
            <a:hlinkClick r:id="rId7"/>
            <a:extLst>
              <a:ext uri="{FF2B5EF4-FFF2-40B4-BE49-F238E27FC236}">
                <a16:creationId xmlns:a16="http://schemas.microsoft.com/office/drawing/2014/main" id="{3993D585-45EE-9210-E80D-0B39831F6474}"/>
              </a:ext>
            </a:extLst>
          </p:cNvPr>
          <p:cNvSpPr/>
          <p:nvPr/>
        </p:nvSpPr>
        <p:spPr>
          <a:xfrm>
            <a:off x="6751652" y="1962714"/>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時計, モニター, 座る, コンピュータ が含まれている画像&#10;&#10;自動的に生成された説明">
            <a:extLst>
              <a:ext uri="{FF2B5EF4-FFF2-40B4-BE49-F238E27FC236}">
                <a16:creationId xmlns:a16="http://schemas.microsoft.com/office/drawing/2014/main" id="{1EA1815E-A24E-C71C-979F-D152F87BA5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3397" y="2153861"/>
            <a:ext cx="2006657" cy="735153"/>
          </a:xfrm>
          <a:prstGeom prst="rect">
            <a:avLst/>
          </a:prstGeom>
        </p:spPr>
      </p:pic>
      <p:sp>
        <p:nvSpPr>
          <p:cNvPr id="17" name="四角形: 角を丸くする 16">
            <a:hlinkClick r:id="rId7"/>
            <a:extLst>
              <a:ext uri="{FF2B5EF4-FFF2-40B4-BE49-F238E27FC236}">
                <a16:creationId xmlns:a16="http://schemas.microsoft.com/office/drawing/2014/main" id="{E598AC3F-CD4F-691E-E627-F6742AF75BCE}"/>
              </a:ext>
            </a:extLst>
          </p:cNvPr>
          <p:cNvSpPr/>
          <p:nvPr/>
        </p:nvSpPr>
        <p:spPr>
          <a:xfrm>
            <a:off x="6906115" y="3111353"/>
            <a:ext cx="2381222" cy="638801"/>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hlinkClick r:id="rId7"/>
            <a:extLst>
              <a:ext uri="{FF2B5EF4-FFF2-40B4-BE49-F238E27FC236}">
                <a16:creationId xmlns:a16="http://schemas.microsoft.com/office/drawing/2014/main" id="{BF25EDC7-1A2D-B70B-D79E-A586B81D0809}"/>
              </a:ext>
            </a:extLst>
          </p:cNvPr>
          <p:cNvSpPr txBox="1"/>
          <p:nvPr/>
        </p:nvSpPr>
        <p:spPr>
          <a:xfrm>
            <a:off x="6948873" y="3193969"/>
            <a:ext cx="2172220" cy="487121"/>
          </a:xfrm>
          <a:prstGeom prst="rect">
            <a:avLst/>
          </a:prstGeom>
          <a:noFill/>
        </p:spPr>
        <p:txBody>
          <a:bodyPr wrap="square" rtlCol="0">
            <a:spAutoFit/>
          </a:bodyPr>
          <a:lstStyle/>
          <a:p>
            <a:pPr algn="ctr">
              <a:lnSpc>
                <a:spcPct val="120000"/>
              </a:lnSpc>
            </a:pPr>
            <a:r>
              <a:rPr lang="en-US" altLang="ja-JP" sz="1100" b="1" dirty="0" err="1">
                <a:solidFill>
                  <a:schemeClr val="bg1"/>
                </a:solidFill>
                <a:latin typeface="+mn-ea"/>
              </a:rPr>
              <a:t>SeLeP</a:t>
            </a:r>
            <a:endParaRPr lang="en-US" altLang="ja-JP" sz="1100" b="1" dirty="0">
              <a:solidFill>
                <a:schemeClr val="bg1"/>
              </a:solidFill>
              <a:latin typeface="+mn-ea"/>
            </a:endParaRPr>
          </a:p>
          <a:p>
            <a:pPr algn="ctr">
              <a:lnSpc>
                <a:spcPct val="120000"/>
              </a:lnSpc>
            </a:pPr>
            <a:r>
              <a:rPr lang="ja-JP" altLang="en-US" sz="1100" b="1" spc="-150" dirty="0">
                <a:solidFill>
                  <a:schemeClr val="bg1"/>
                </a:solidFill>
                <a:latin typeface="+mn-ea"/>
              </a:rPr>
              <a:t>デザインテンプレート</a:t>
            </a:r>
            <a:r>
              <a:rPr lang="en-US" altLang="ja-JP" sz="1100" b="1" dirty="0">
                <a:solidFill>
                  <a:schemeClr val="bg1"/>
                </a:solidFill>
                <a:latin typeface="+mn-ea"/>
              </a:rPr>
              <a:t>LP</a:t>
            </a:r>
            <a:r>
              <a:rPr lang="ja-JP" altLang="en-US" sz="1100" b="1" dirty="0">
                <a:solidFill>
                  <a:schemeClr val="bg1"/>
                </a:solidFill>
                <a:latin typeface="+mn-ea"/>
              </a:rPr>
              <a:t>制作</a:t>
            </a:r>
          </a:p>
        </p:txBody>
      </p:sp>
      <p:sp>
        <p:nvSpPr>
          <p:cNvPr id="19" name="二等辺三角形 18">
            <a:extLst>
              <a:ext uri="{FF2B5EF4-FFF2-40B4-BE49-F238E27FC236}">
                <a16:creationId xmlns:a16="http://schemas.microsoft.com/office/drawing/2014/main" id="{866E7B35-A5E6-B14A-6784-D13223DBD062}"/>
              </a:ext>
            </a:extLst>
          </p:cNvPr>
          <p:cNvSpPr/>
          <p:nvPr/>
        </p:nvSpPr>
        <p:spPr>
          <a:xfrm rot="5400000">
            <a:off x="8974388" y="3437195"/>
            <a:ext cx="211056"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EC90EB9A-4504-A81C-C972-519F8CD3F32E}"/>
              </a:ext>
            </a:extLst>
          </p:cNvPr>
          <p:cNvSpPr/>
          <p:nvPr/>
        </p:nvSpPr>
        <p:spPr>
          <a:xfrm rot="5400000">
            <a:off x="458853" y="5829427"/>
            <a:ext cx="163295" cy="7227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3C2DFE9-A02B-286F-CDDF-647B85D98368}"/>
              </a:ext>
            </a:extLst>
          </p:cNvPr>
          <p:cNvSpPr/>
          <p:nvPr/>
        </p:nvSpPr>
        <p:spPr>
          <a:xfrm>
            <a:off x="289371" y="1412987"/>
            <a:ext cx="9327255" cy="369140"/>
          </a:xfrm>
          <a:prstGeom prst="rect">
            <a:avLst/>
          </a:prstGeom>
          <a:noFill/>
        </p:spPr>
        <p:txBody>
          <a:bodyPr wrap="square">
            <a:spAutoFit/>
          </a:bodyPr>
          <a:lstStyle/>
          <a:p>
            <a:pPr algn="ctr">
              <a:lnSpc>
                <a:spcPct val="140000"/>
              </a:lnSpc>
            </a:pPr>
            <a:r>
              <a:rPr lang="ja-JP" altLang="en-US" sz="1400" b="1" dirty="0">
                <a:solidFill>
                  <a:srgbClr val="004EA1"/>
                </a:solidFill>
                <a:latin typeface="+mn-ea"/>
              </a:rPr>
              <a:t>▼ 気になるサービスをクリックでサービス紹介ページへ遷移します ▼</a:t>
            </a:r>
          </a:p>
        </p:txBody>
      </p:sp>
      <p:sp>
        <p:nvSpPr>
          <p:cNvPr id="4" name="テキスト ボックス 43">
            <a:extLst>
              <a:ext uri="{FF2B5EF4-FFF2-40B4-BE49-F238E27FC236}">
                <a16:creationId xmlns:a16="http://schemas.microsoft.com/office/drawing/2014/main" id="{6C18C7CB-1245-514F-1A86-CD289FF47E33}"/>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58" name="四角形: 1 つの角を丸める 57">
            <a:hlinkClick r:id="rId3"/>
            <a:extLst>
              <a:ext uri="{FF2B5EF4-FFF2-40B4-BE49-F238E27FC236}">
                <a16:creationId xmlns:a16="http://schemas.microsoft.com/office/drawing/2014/main" id="{24F5A925-C85B-C01B-2976-3980A3793D74}"/>
              </a:ext>
            </a:extLst>
          </p:cNvPr>
          <p:cNvSpPr/>
          <p:nvPr/>
        </p:nvSpPr>
        <p:spPr>
          <a:xfrm>
            <a:off x="442952" y="4184767"/>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四角形: 角を丸くする 60">
            <a:hlinkClick r:id="rId3"/>
            <a:extLst>
              <a:ext uri="{FF2B5EF4-FFF2-40B4-BE49-F238E27FC236}">
                <a16:creationId xmlns:a16="http://schemas.microsoft.com/office/drawing/2014/main" id="{B64D8A85-0700-D638-5354-96AE9C2C2C15}"/>
              </a:ext>
            </a:extLst>
          </p:cNvPr>
          <p:cNvSpPr/>
          <p:nvPr/>
        </p:nvSpPr>
        <p:spPr>
          <a:xfrm>
            <a:off x="625596" y="5351093"/>
            <a:ext cx="2381222" cy="638804"/>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hlinkClick r:id="rId9"/>
            <a:extLst>
              <a:ext uri="{FF2B5EF4-FFF2-40B4-BE49-F238E27FC236}">
                <a16:creationId xmlns:a16="http://schemas.microsoft.com/office/drawing/2014/main" id="{79661773-A808-725C-A460-F6C79FE6BBA3}"/>
              </a:ext>
            </a:extLst>
          </p:cNvPr>
          <p:cNvSpPr txBox="1"/>
          <p:nvPr/>
        </p:nvSpPr>
        <p:spPr>
          <a:xfrm>
            <a:off x="726178" y="5417701"/>
            <a:ext cx="2179664" cy="522964"/>
          </a:xfrm>
          <a:prstGeom prst="rect">
            <a:avLst/>
          </a:prstGeom>
          <a:noFill/>
        </p:spPr>
        <p:txBody>
          <a:bodyPr wrap="square" rtlCol="0">
            <a:spAutoFit/>
          </a:bodyPr>
          <a:lstStyle/>
          <a:p>
            <a:pPr algn="ctr">
              <a:lnSpc>
                <a:spcPct val="120000"/>
              </a:lnSpc>
            </a:pPr>
            <a:r>
              <a:rPr lang="ja-JP" altLang="en-US" sz="1200" b="1" dirty="0">
                <a:solidFill>
                  <a:schemeClr val="bg1"/>
                </a:solidFill>
                <a:latin typeface="+mn-ea"/>
              </a:rPr>
              <a:t>超トクなび・パスポート</a:t>
            </a:r>
            <a:endParaRPr lang="en-US" altLang="ja-JP" sz="1200" b="1" dirty="0">
              <a:solidFill>
                <a:schemeClr val="bg1"/>
              </a:solidFill>
              <a:latin typeface="+mn-ea"/>
            </a:endParaRPr>
          </a:p>
          <a:p>
            <a:pPr algn="ctr">
              <a:lnSpc>
                <a:spcPct val="120000"/>
              </a:lnSpc>
            </a:pPr>
            <a:r>
              <a:rPr lang="ja-JP" altLang="en-US" sz="1200" b="1" dirty="0">
                <a:solidFill>
                  <a:schemeClr val="bg1"/>
                </a:solidFill>
                <a:latin typeface="+mn-ea"/>
              </a:rPr>
              <a:t>地域活性型ノベルティ</a:t>
            </a:r>
          </a:p>
        </p:txBody>
      </p:sp>
      <p:sp>
        <p:nvSpPr>
          <p:cNvPr id="63" name="二等辺三角形 62">
            <a:extLst>
              <a:ext uri="{FF2B5EF4-FFF2-40B4-BE49-F238E27FC236}">
                <a16:creationId xmlns:a16="http://schemas.microsoft.com/office/drawing/2014/main" id="{33DE559D-3FE8-1E2C-DC71-21DEEEAA7D71}"/>
              </a:ext>
            </a:extLst>
          </p:cNvPr>
          <p:cNvSpPr/>
          <p:nvPr/>
        </p:nvSpPr>
        <p:spPr>
          <a:xfrm rot="5400000">
            <a:off x="2693870" y="5628543"/>
            <a:ext cx="211055"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1 つの角を丸める 63">
            <a:hlinkClick r:id="rId5"/>
            <a:extLst>
              <a:ext uri="{FF2B5EF4-FFF2-40B4-BE49-F238E27FC236}">
                <a16:creationId xmlns:a16="http://schemas.microsoft.com/office/drawing/2014/main" id="{BDC5DB55-8054-DE2F-DEA4-798A26DD85D1}"/>
              </a:ext>
            </a:extLst>
          </p:cNvPr>
          <p:cNvSpPr/>
          <p:nvPr/>
        </p:nvSpPr>
        <p:spPr>
          <a:xfrm>
            <a:off x="3597302" y="4200595"/>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65">
            <a:hlinkClick r:id="rId5"/>
            <a:extLst>
              <a:ext uri="{FF2B5EF4-FFF2-40B4-BE49-F238E27FC236}">
                <a16:creationId xmlns:a16="http://schemas.microsoft.com/office/drawing/2014/main" id="{CFA9EEB5-71C5-4C49-9DC2-E96F4785B071}"/>
              </a:ext>
            </a:extLst>
          </p:cNvPr>
          <p:cNvSpPr/>
          <p:nvPr/>
        </p:nvSpPr>
        <p:spPr>
          <a:xfrm>
            <a:off x="3773958" y="5335085"/>
            <a:ext cx="2381222" cy="638801"/>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hlinkClick r:id="rId10"/>
            <a:extLst>
              <a:ext uri="{FF2B5EF4-FFF2-40B4-BE49-F238E27FC236}">
                <a16:creationId xmlns:a16="http://schemas.microsoft.com/office/drawing/2014/main" id="{02CF3B2B-895C-B170-652C-56AD942C8D4D}"/>
              </a:ext>
            </a:extLst>
          </p:cNvPr>
          <p:cNvSpPr txBox="1"/>
          <p:nvPr/>
        </p:nvSpPr>
        <p:spPr>
          <a:xfrm>
            <a:off x="3773956" y="5410924"/>
            <a:ext cx="2241080" cy="487121"/>
          </a:xfrm>
          <a:prstGeom prst="rect">
            <a:avLst/>
          </a:prstGeom>
          <a:noFill/>
        </p:spPr>
        <p:txBody>
          <a:bodyPr wrap="square" rtlCol="0">
            <a:spAutoFit/>
          </a:bodyPr>
          <a:lstStyle/>
          <a:p>
            <a:pPr algn="ctr">
              <a:lnSpc>
                <a:spcPct val="120000"/>
              </a:lnSpc>
            </a:pPr>
            <a:r>
              <a:rPr lang="ja-JP" altLang="en-US" sz="1100" b="1" dirty="0">
                <a:solidFill>
                  <a:schemeClr val="bg1"/>
                </a:solidFill>
                <a:latin typeface="+mn-ea"/>
              </a:rPr>
              <a:t>うるトラ</a:t>
            </a:r>
            <a:endParaRPr lang="en-US" altLang="ja-JP" sz="1100" b="1" dirty="0">
              <a:solidFill>
                <a:schemeClr val="bg1"/>
              </a:solidFill>
              <a:latin typeface="+mn-ea"/>
            </a:endParaRPr>
          </a:p>
          <a:p>
            <a:pPr algn="ctr">
              <a:lnSpc>
                <a:spcPct val="120000"/>
              </a:lnSpc>
            </a:pPr>
            <a:r>
              <a:rPr lang="en-US" altLang="ja-JP" sz="1100" b="1" dirty="0">
                <a:solidFill>
                  <a:schemeClr val="bg1"/>
                </a:solidFill>
                <a:latin typeface="+mn-ea"/>
              </a:rPr>
              <a:t>SNS</a:t>
            </a:r>
            <a:r>
              <a:rPr lang="ja-JP" altLang="en-US" sz="1100" b="1" dirty="0">
                <a:solidFill>
                  <a:schemeClr val="bg1"/>
                </a:solidFill>
                <a:latin typeface="+mn-ea"/>
              </a:rPr>
              <a:t>運用のトータルサポート</a:t>
            </a:r>
          </a:p>
        </p:txBody>
      </p:sp>
      <p:sp>
        <p:nvSpPr>
          <p:cNvPr id="68" name="二等辺三角形 67">
            <a:extLst>
              <a:ext uri="{FF2B5EF4-FFF2-40B4-BE49-F238E27FC236}">
                <a16:creationId xmlns:a16="http://schemas.microsoft.com/office/drawing/2014/main" id="{AB4C5398-8B46-94E9-58E1-015DAA84EC8F}"/>
              </a:ext>
            </a:extLst>
          </p:cNvPr>
          <p:cNvSpPr/>
          <p:nvPr/>
        </p:nvSpPr>
        <p:spPr>
          <a:xfrm rot="5400000">
            <a:off x="5842231" y="5660927"/>
            <a:ext cx="211056"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1 つの角を丸める 68">
            <a:hlinkClick r:id="rId7"/>
            <a:extLst>
              <a:ext uri="{FF2B5EF4-FFF2-40B4-BE49-F238E27FC236}">
                <a16:creationId xmlns:a16="http://schemas.microsoft.com/office/drawing/2014/main" id="{66461418-2667-754F-0C41-E78EB1479F02}"/>
              </a:ext>
            </a:extLst>
          </p:cNvPr>
          <p:cNvSpPr/>
          <p:nvPr/>
        </p:nvSpPr>
        <p:spPr>
          <a:xfrm>
            <a:off x="6751652" y="4186446"/>
            <a:ext cx="2711398" cy="2083156"/>
          </a:xfrm>
          <a:prstGeom prst="round1Rect">
            <a:avLst>
              <a:gd name="adj" fmla="val 89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hlinkClick r:id="rId11"/>
            <a:extLst>
              <a:ext uri="{FF2B5EF4-FFF2-40B4-BE49-F238E27FC236}">
                <a16:creationId xmlns:a16="http://schemas.microsoft.com/office/drawing/2014/main" id="{9848D7EB-1AB0-0426-FBC3-C1F0F633FC12}"/>
              </a:ext>
            </a:extLst>
          </p:cNvPr>
          <p:cNvSpPr/>
          <p:nvPr/>
        </p:nvSpPr>
        <p:spPr>
          <a:xfrm>
            <a:off x="6906115" y="5335085"/>
            <a:ext cx="2381222" cy="638801"/>
          </a:xfrm>
          <a:prstGeom prst="roundRect">
            <a:avLst>
              <a:gd name="adj" fmla="val 50000"/>
            </a:avLst>
          </a:prstGeom>
          <a:solidFill>
            <a:srgbClr val="004EA1"/>
          </a:solidFill>
          <a:ln>
            <a:noFill/>
          </a:ln>
          <a:effectLst>
            <a:outerShdw dist="38100" dir="5400000" algn="t" rotWithShape="0">
              <a:srgbClr val="00387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hlinkClick r:id="rId7"/>
            <a:extLst>
              <a:ext uri="{FF2B5EF4-FFF2-40B4-BE49-F238E27FC236}">
                <a16:creationId xmlns:a16="http://schemas.microsoft.com/office/drawing/2014/main" id="{0B57069D-9263-9919-B6BE-459BA50BB3EC}"/>
              </a:ext>
            </a:extLst>
          </p:cNvPr>
          <p:cNvSpPr txBox="1"/>
          <p:nvPr/>
        </p:nvSpPr>
        <p:spPr>
          <a:xfrm>
            <a:off x="6948873" y="5417701"/>
            <a:ext cx="2172220" cy="487121"/>
          </a:xfrm>
          <a:prstGeom prst="rect">
            <a:avLst/>
          </a:prstGeom>
          <a:noFill/>
        </p:spPr>
        <p:txBody>
          <a:bodyPr wrap="square" rtlCol="0">
            <a:spAutoFit/>
          </a:bodyPr>
          <a:lstStyle/>
          <a:p>
            <a:pPr algn="ctr">
              <a:lnSpc>
                <a:spcPct val="120000"/>
              </a:lnSpc>
            </a:pPr>
            <a:r>
              <a:rPr lang="en-US" altLang="ja-JP" sz="1100" b="1" dirty="0">
                <a:solidFill>
                  <a:schemeClr val="bg1"/>
                </a:solidFill>
                <a:latin typeface="+mn-ea"/>
              </a:rPr>
              <a:t>L-COUPON</a:t>
            </a:r>
          </a:p>
          <a:p>
            <a:pPr algn="ctr">
              <a:lnSpc>
                <a:spcPct val="120000"/>
              </a:lnSpc>
            </a:pPr>
            <a:r>
              <a:rPr lang="en-US" altLang="ja-JP" sz="1100" b="1" dirty="0">
                <a:solidFill>
                  <a:schemeClr val="bg1"/>
                </a:solidFill>
                <a:latin typeface="+mn-ea"/>
              </a:rPr>
              <a:t>LINE</a:t>
            </a:r>
            <a:r>
              <a:rPr lang="ja-JP" altLang="en-US" sz="1100" b="1" dirty="0">
                <a:solidFill>
                  <a:schemeClr val="bg1"/>
                </a:solidFill>
                <a:latin typeface="+mn-ea"/>
              </a:rPr>
              <a:t> クーポンミニアプリ</a:t>
            </a:r>
          </a:p>
        </p:txBody>
      </p:sp>
      <p:sp>
        <p:nvSpPr>
          <p:cNvPr id="73" name="二等辺三角形 72">
            <a:extLst>
              <a:ext uri="{FF2B5EF4-FFF2-40B4-BE49-F238E27FC236}">
                <a16:creationId xmlns:a16="http://schemas.microsoft.com/office/drawing/2014/main" id="{68C324B2-DB7B-66DB-54B5-A6238E229E74}"/>
              </a:ext>
            </a:extLst>
          </p:cNvPr>
          <p:cNvSpPr/>
          <p:nvPr/>
        </p:nvSpPr>
        <p:spPr>
          <a:xfrm rot="5400000">
            <a:off x="8974388" y="5660927"/>
            <a:ext cx="211056" cy="8390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10" descr="超トクなび | 利用規約">
            <a:extLst>
              <a:ext uri="{FF2B5EF4-FFF2-40B4-BE49-F238E27FC236}">
                <a16:creationId xmlns:a16="http://schemas.microsoft.com/office/drawing/2014/main" id="{1C74FC43-F9C2-5B15-BFC7-AF7570D048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499" y="4434119"/>
            <a:ext cx="1310302" cy="729210"/>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descr="挿絵 が含まれている画像&#10;&#10;自動的に生成された説明">
            <a:extLst>
              <a:ext uri="{FF2B5EF4-FFF2-40B4-BE49-F238E27FC236}">
                <a16:creationId xmlns:a16="http://schemas.microsoft.com/office/drawing/2014/main" id="{D745AC51-EDCB-CEE5-46FF-6CABA2FC37F8}"/>
              </a:ext>
            </a:extLst>
          </p:cNvPr>
          <p:cNvPicPr>
            <a:picLocks noChangeAspect="1"/>
          </p:cNvPicPr>
          <p:nvPr/>
        </p:nvPicPr>
        <p:blipFill>
          <a:blip r:embed="rId13"/>
          <a:stretch>
            <a:fillRect/>
          </a:stretch>
        </p:blipFill>
        <p:spPr>
          <a:xfrm>
            <a:off x="4147969" y="4369341"/>
            <a:ext cx="1610061" cy="825168"/>
          </a:xfrm>
          <a:prstGeom prst="rect">
            <a:avLst/>
          </a:prstGeom>
        </p:spPr>
      </p:pic>
      <p:pic>
        <p:nvPicPr>
          <p:cNvPr id="6" name="図 5" descr="ロゴ&#10;&#10;自動的に生成された説明">
            <a:extLst>
              <a:ext uri="{FF2B5EF4-FFF2-40B4-BE49-F238E27FC236}">
                <a16:creationId xmlns:a16="http://schemas.microsoft.com/office/drawing/2014/main" id="{17412B38-1074-26F7-C474-7BCF91FCE800}"/>
              </a:ext>
            </a:extLst>
          </p:cNvPr>
          <p:cNvPicPr>
            <a:picLocks noChangeAspect="1"/>
          </p:cNvPicPr>
          <p:nvPr/>
        </p:nvPicPr>
        <p:blipFill>
          <a:blip r:embed="rId14"/>
          <a:stretch>
            <a:fillRect/>
          </a:stretch>
        </p:blipFill>
        <p:spPr>
          <a:xfrm>
            <a:off x="7104943" y="4551388"/>
            <a:ext cx="1988744" cy="457200"/>
          </a:xfrm>
          <a:prstGeom prst="rect">
            <a:avLst/>
          </a:prstGeom>
        </p:spPr>
      </p:pic>
      <p:sp>
        <p:nvSpPr>
          <p:cNvPr id="5" name="Slide Number Placeholder 5">
            <a:extLst>
              <a:ext uri="{FF2B5EF4-FFF2-40B4-BE49-F238E27FC236}">
                <a16:creationId xmlns:a16="http://schemas.microsoft.com/office/drawing/2014/main" id="{0DEA304E-2063-4160-B2BF-90E46E2A3C03}"/>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25</a:t>
            </a:fld>
            <a:endParaRPr kumimoji="1" lang="ja-JP" altLang="en-US" dirty="0"/>
          </a:p>
        </p:txBody>
      </p:sp>
    </p:spTree>
    <p:extLst>
      <p:ext uri="{BB962C8B-B14F-4D97-AF65-F5344CB8AC3E}">
        <p14:creationId xmlns:p14="http://schemas.microsoft.com/office/powerpoint/2010/main" val="144184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2B6F8CFA-9736-E3D5-7F12-48F178F3E730}"/>
              </a:ext>
            </a:extLst>
          </p:cNvPr>
          <p:cNvSpPr/>
          <p:nvPr/>
        </p:nvSpPr>
        <p:spPr>
          <a:xfrm>
            <a:off x="0" y="0"/>
            <a:ext cx="990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1 つの角を丸める 6">
            <a:extLst>
              <a:ext uri="{FF2B5EF4-FFF2-40B4-BE49-F238E27FC236}">
                <a16:creationId xmlns:a16="http://schemas.microsoft.com/office/drawing/2014/main" id="{9E8DAE7A-5340-86DF-38D3-2D0205F4BAC7}"/>
              </a:ext>
            </a:extLst>
          </p:cNvPr>
          <p:cNvSpPr/>
          <p:nvPr/>
        </p:nvSpPr>
        <p:spPr>
          <a:xfrm>
            <a:off x="5140361" y="2159433"/>
            <a:ext cx="4439070" cy="3586183"/>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 name="四角形: 1 つの角を丸める 4">
            <a:extLst>
              <a:ext uri="{FF2B5EF4-FFF2-40B4-BE49-F238E27FC236}">
                <a16:creationId xmlns:a16="http://schemas.microsoft.com/office/drawing/2014/main" id="{672DA986-F700-FC00-0A18-92B3F56DC8D5}"/>
              </a:ext>
            </a:extLst>
          </p:cNvPr>
          <p:cNvSpPr/>
          <p:nvPr/>
        </p:nvSpPr>
        <p:spPr>
          <a:xfrm>
            <a:off x="326572" y="2159433"/>
            <a:ext cx="4459323" cy="3586183"/>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nvGrpSpPr>
          <p:cNvPr id="12" name="グループ化 11">
            <a:extLst>
              <a:ext uri="{FF2B5EF4-FFF2-40B4-BE49-F238E27FC236}">
                <a16:creationId xmlns:a16="http://schemas.microsoft.com/office/drawing/2014/main" id="{3C511B11-3022-8C3E-0FE4-07FC1B2CC6C2}"/>
              </a:ext>
            </a:extLst>
          </p:cNvPr>
          <p:cNvGrpSpPr/>
          <p:nvPr/>
        </p:nvGrpSpPr>
        <p:grpSpPr>
          <a:xfrm>
            <a:off x="552162" y="2844457"/>
            <a:ext cx="4008141" cy="1257750"/>
            <a:chOff x="695377" y="2388629"/>
            <a:chExt cx="4933096" cy="1548000"/>
          </a:xfrm>
        </p:grpSpPr>
        <p:pic>
          <p:nvPicPr>
            <p:cNvPr id="6" name="図 5" descr="テキスト&#10;&#10;自動的に生成された説明">
              <a:hlinkClick r:id="rId2"/>
              <a:extLst>
                <a:ext uri="{FF2B5EF4-FFF2-40B4-BE49-F238E27FC236}">
                  <a16:creationId xmlns:a16="http://schemas.microsoft.com/office/drawing/2014/main" id="{99D90601-B5D8-CC5D-2F90-9648D7E7F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77" y="2388629"/>
              <a:ext cx="2358858" cy="1548000"/>
            </a:xfrm>
            <a:prstGeom prst="rect">
              <a:avLst/>
            </a:prstGeom>
          </p:spPr>
        </p:pic>
        <p:pic>
          <p:nvPicPr>
            <p:cNvPr id="10" name="図 9" descr="テキスト, ホワイトボード&#10;&#10;自動的に生成された説明">
              <a:hlinkClick r:id="rId4"/>
              <a:extLst>
                <a:ext uri="{FF2B5EF4-FFF2-40B4-BE49-F238E27FC236}">
                  <a16:creationId xmlns:a16="http://schemas.microsoft.com/office/drawing/2014/main" id="{10CE6F2E-ADD4-600A-4FF8-55D7FB766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321" y="2388629"/>
              <a:ext cx="2361152" cy="1548000"/>
            </a:xfrm>
            <a:prstGeom prst="rect">
              <a:avLst/>
            </a:prstGeom>
          </p:spPr>
        </p:pic>
      </p:grpSp>
      <p:sp>
        <p:nvSpPr>
          <p:cNvPr id="3" name="テキスト ボックス 2">
            <a:extLst>
              <a:ext uri="{FF2B5EF4-FFF2-40B4-BE49-F238E27FC236}">
                <a16:creationId xmlns:a16="http://schemas.microsoft.com/office/drawing/2014/main" id="{BD503F2C-8F9E-3748-92CA-7C4DA27D4ABA}"/>
              </a:ext>
            </a:extLst>
          </p:cNvPr>
          <p:cNvSpPr txBox="1"/>
          <p:nvPr/>
        </p:nvSpPr>
        <p:spPr>
          <a:xfrm>
            <a:off x="1592541" y="1689412"/>
            <a:ext cx="2098651" cy="338554"/>
          </a:xfrm>
          <a:prstGeom prst="rect">
            <a:avLst/>
          </a:prstGeom>
          <a:noFill/>
        </p:spPr>
        <p:txBody>
          <a:bodyPr wrap="none" rtlCol="0">
            <a:spAutoFit/>
          </a:bodyPr>
          <a:lstStyle/>
          <a:p>
            <a:r>
              <a:rPr lang="ja-JP" altLang="en-US" sz="1400" b="1" dirty="0">
                <a:solidFill>
                  <a:srgbClr val="004EA1"/>
                </a:solidFill>
                <a:latin typeface="游ゴシック" panose="020B0400000000000000" pitchFamily="50" charset="-128"/>
                <a:ea typeface="游ゴシック" panose="020B0400000000000000" pitchFamily="50" charset="-128"/>
              </a:rPr>
              <a:t>▼</a:t>
            </a:r>
            <a:r>
              <a:rPr lang="ja-JP" altLang="en-US" sz="1600" b="1" dirty="0">
                <a:solidFill>
                  <a:srgbClr val="004EA1"/>
                </a:solidFill>
                <a:latin typeface="游ゴシック" panose="020B0400000000000000" pitchFamily="50" charset="-128"/>
                <a:ea typeface="游ゴシック" panose="020B0400000000000000" pitchFamily="50" charset="-128"/>
              </a:rPr>
              <a:t> </a:t>
            </a:r>
            <a:r>
              <a:rPr kumimoji="1" lang="ja-JP" altLang="en-US" sz="1600" b="1" dirty="0">
                <a:solidFill>
                  <a:srgbClr val="004EA1"/>
                </a:solidFill>
                <a:latin typeface="游ゴシック" panose="020B0400000000000000" pitchFamily="50" charset="-128"/>
                <a:ea typeface="游ゴシック" panose="020B0400000000000000" pitchFamily="50" charset="-128"/>
              </a:rPr>
              <a:t>お役立ちブログ </a:t>
            </a:r>
            <a:r>
              <a:rPr kumimoji="1" lang="ja-JP" altLang="en-US" sz="1400" b="1" dirty="0">
                <a:solidFill>
                  <a:srgbClr val="004EA1"/>
                </a:solidFill>
                <a:latin typeface="游ゴシック" panose="020B0400000000000000" pitchFamily="50" charset="-128"/>
                <a:ea typeface="游ゴシック" panose="020B0400000000000000" pitchFamily="50" charset="-128"/>
              </a:rPr>
              <a:t>▼</a:t>
            </a:r>
            <a:endParaRPr kumimoji="1" lang="ja-JP" altLang="en-US" sz="1600" b="1" dirty="0">
              <a:solidFill>
                <a:srgbClr val="004EA1"/>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F86B8707-E618-A092-99AA-0DC6F08357E8}"/>
              </a:ext>
            </a:extLst>
          </p:cNvPr>
          <p:cNvSpPr txBox="1"/>
          <p:nvPr/>
        </p:nvSpPr>
        <p:spPr>
          <a:xfrm>
            <a:off x="6419992" y="1689412"/>
            <a:ext cx="1893467" cy="338554"/>
          </a:xfrm>
          <a:prstGeom prst="rect">
            <a:avLst/>
          </a:prstGeom>
          <a:noFill/>
        </p:spPr>
        <p:txBody>
          <a:bodyPr wrap="none" rtlCol="0">
            <a:spAutoFit/>
          </a:bodyPr>
          <a:lstStyle/>
          <a:p>
            <a:r>
              <a:rPr kumimoji="1" lang="ja-JP" altLang="en-US" sz="1400" b="1" dirty="0">
                <a:solidFill>
                  <a:srgbClr val="004EA1"/>
                </a:solidFill>
                <a:latin typeface="游ゴシック" panose="020B0400000000000000" pitchFamily="50" charset="-128"/>
                <a:ea typeface="游ゴシック" panose="020B0400000000000000" pitchFamily="50" charset="-128"/>
              </a:rPr>
              <a:t>▼</a:t>
            </a:r>
            <a:r>
              <a:rPr kumimoji="1" lang="ja-JP" altLang="en-US" sz="1600" b="1" dirty="0">
                <a:solidFill>
                  <a:srgbClr val="004EA1"/>
                </a:solidFill>
                <a:latin typeface="游ゴシック" panose="020B0400000000000000" pitchFamily="50" charset="-128"/>
                <a:ea typeface="游ゴシック" panose="020B0400000000000000" pitchFamily="50" charset="-128"/>
              </a:rPr>
              <a:t> お役立ち資料 </a:t>
            </a:r>
            <a:r>
              <a:rPr kumimoji="1" lang="ja-JP" altLang="en-US" sz="1400" b="1" dirty="0">
                <a:solidFill>
                  <a:srgbClr val="004EA1"/>
                </a:solidFill>
                <a:latin typeface="游ゴシック" panose="020B0400000000000000" pitchFamily="50" charset="-128"/>
                <a:ea typeface="游ゴシック" panose="020B0400000000000000" pitchFamily="50" charset="-128"/>
              </a:rPr>
              <a:t>▼</a:t>
            </a:r>
            <a:endParaRPr kumimoji="1" lang="ja-JP" altLang="en-US" sz="1600" b="1" dirty="0">
              <a:solidFill>
                <a:srgbClr val="004EA1"/>
              </a:solidFill>
              <a:latin typeface="游ゴシック" panose="020B0400000000000000" pitchFamily="50" charset="-128"/>
              <a:ea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D314952B-B23A-49E7-5E64-8BE92FCC548B}"/>
              </a:ext>
            </a:extLst>
          </p:cNvPr>
          <p:cNvSpPr/>
          <p:nvPr/>
        </p:nvSpPr>
        <p:spPr>
          <a:xfrm>
            <a:off x="1181482" y="4772306"/>
            <a:ext cx="2749500" cy="576000"/>
          </a:xfrm>
          <a:prstGeom prst="roundRect">
            <a:avLst>
              <a:gd name="adj" fmla="val 50000"/>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t>その他のブログはこちらから</a:t>
            </a:r>
          </a:p>
        </p:txBody>
      </p:sp>
      <p:sp>
        <p:nvSpPr>
          <p:cNvPr id="8" name="四角形: 角を丸くする 7">
            <a:hlinkClick r:id="rId6"/>
            <a:extLst>
              <a:ext uri="{FF2B5EF4-FFF2-40B4-BE49-F238E27FC236}">
                <a16:creationId xmlns:a16="http://schemas.microsoft.com/office/drawing/2014/main" id="{66179F70-775C-CC10-E8DE-D996EBCD784E}"/>
              </a:ext>
            </a:extLst>
          </p:cNvPr>
          <p:cNvSpPr/>
          <p:nvPr/>
        </p:nvSpPr>
        <p:spPr>
          <a:xfrm>
            <a:off x="1181482" y="4711266"/>
            <a:ext cx="2749500" cy="576000"/>
          </a:xfrm>
          <a:prstGeom prst="roundRect">
            <a:avLst>
              <a:gd name="adj" fmla="val 50000"/>
            </a:avLst>
          </a:prstGeom>
          <a:solidFill>
            <a:srgbClr val="FF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latin typeface="游ゴシック" panose="020B0400000000000000" pitchFamily="50" charset="-128"/>
                <a:ea typeface="游ゴシック" panose="020B0400000000000000" pitchFamily="50" charset="-128"/>
              </a:rPr>
              <a:t>ブログ一覧はこちらから</a:t>
            </a:r>
          </a:p>
        </p:txBody>
      </p:sp>
      <p:sp>
        <p:nvSpPr>
          <p:cNvPr id="18" name="四角形: 角を丸くする 17">
            <a:extLst>
              <a:ext uri="{FF2B5EF4-FFF2-40B4-BE49-F238E27FC236}">
                <a16:creationId xmlns:a16="http://schemas.microsoft.com/office/drawing/2014/main" id="{5F970F81-7352-8E2E-EF51-8CE1FC809DC3}"/>
              </a:ext>
            </a:extLst>
          </p:cNvPr>
          <p:cNvSpPr/>
          <p:nvPr/>
        </p:nvSpPr>
        <p:spPr>
          <a:xfrm>
            <a:off x="5985145" y="4772306"/>
            <a:ext cx="2749500" cy="576000"/>
          </a:xfrm>
          <a:prstGeom prst="roundRect">
            <a:avLst>
              <a:gd name="adj" fmla="val 50000"/>
            </a:avLst>
          </a:prstGeom>
          <a:solidFill>
            <a:srgbClr val="34B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游ゴシック" panose="020B0400000000000000" pitchFamily="50" charset="-128"/>
                <a:ea typeface="游ゴシック" panose="020B0400000000000000" pitchFamily="50" charset="-128"/>
              </a:rPr>
              <a:t>資料</a:t>
            </a:r>
            <a:r>
              <a:rPr kumimoji="1" lang="en-US" altLang="ja-JP" sz="1300" b="1" dirty="0">
                <a:solidFill>
                  <a:schemeClr val="tx1"/>
                </a:solidFill>
                <a:latin typeface="游ゴシック" panose="020B0400000000000000" pitchFamily="50" charset="-128"/>
                <a:ea typeface="游ゴシック" panose="020B0400000000000000" pitchFamily="50" charset="-128"/>
              </a:rPr>
              <a:t>DL</a:t>
            </a:r>
            <a:r>
              <a:rPr kumimoji="1" lang="ja-JP" altLang="en-US" sz="1300" b="1" dirty="0">
                <a:solidFill>
                  <a:schemeClr val="tx1"/>
                </a:solidFill>
                <a:latin typeface="游ゴシック" panose="020B0400000000000000" pitchFamily="50" charset="-128"/>
                <a:ea typeface="游ゴシック" panose="020B0400000000000000" pitchFamily="50" charset="-128"/>
              </a:rPr>
              <a:t>はこちらから</a:t>
            </a:r>
          </a:p>
        </p:txBody>
      </p:sp>
      <p:sp>
        <p:nvSpPr>
          <p:cNvPr id="16" name="四角形: 角を丸くする 15">
            <a:hlinkClick r:id="rId7"/>
            <a:extLst>
              <a:ext uri="{FF2B5EF4-FFF2-40B4-BE49-F238E27FC236}">
                <a16:creationId xmlns:a16="http://schemas.microsoft.com/office/drawing/2014/main" id="{7758D0A9-A5F9-04BE-A575-93E8AFE716FF}"/>
              </a:ext>
            </a:extLst>
          </p:cNvPr>
          <p:cNvSpPr/>
          <p:nvPr/>
        </p:nvSpPr>
        <p:spPr>
          <a:xfrm>
            <a:off x="5985146" y="4711266"/>
            <a:ext cx="2749500" cy="576000"/>
          </a:xfrm>
          <a:prstGeom prst="roundRect">
            <a:avLst>
              <a:gd name="adj" fmla="val 50000"/>
            </a:avLst>
          </a:prstGeom>
          <a:solidFill>
            <a:srgbClr val="65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bg1"/>
                </a:solidFill>
                <a:latin typeface="游ゴシック" panose="020B0400000000000000" pitchFamily="50" charset="-128"/>
                <a:ea typeface="游ゴシック" panose="020B0400000000000000" pitchFamily="50" charset="-128"/>
              </a:rPr>
              <a:t>資料一覧はこちらから</a:t>
            </a:r>
          </a:p>
        </p:txBody>
      </p:sp>
      <p:grpSp>
        <p:nvGrpSpPr>
          <p:cNvPr id="27" name="グループ化 26">
            <a:extLst>
              <a:ext uri="{FF2B5EF4-FFF2-40B4-BE49-F238E27FC236}">
                <a16:creationId xmlns:a16="http://schemas.microsoft.com/office/drawing/2014/main" id="{20D417B2-91FB-E0D3-F7A9-CBF055B60040}"/>
              </a:ext>
            </a:extLst>
          </p:cNvPr>
          <p:cNvGrpSpPr/>
          <p:nvPr/>
        </p:nvGrpSpPr>
        <p:grpSpPr>
          <a:xfrm>
            <a:off x="2025780" y="3767435"/>
            <a:ext cx="555750" cy="555750"/>
            <a:chOff x="2831038" y="4098444"/>
            <a:chExt cx="792000" cy="792000"/>
          </a:xfrm>
        </p:grpSpPr>
        <p:pic>
          <p:nvPicPr>
            <p:cNvPr id="24" name="図 23" descr="アイコン&#10;&#10;自動的に生成された説明">
              <a:extLst>
                <a:ext uri="{FF2B5EF4-FFF2-40B4-BE49-F238E27FC236}">
                  <a16:creationId xmlns:a16="http://schemas.microsoft.com/office/drawing/2014/main" id="{9363BCD2-C84B-7CAB-6710-0CCBE0C29C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pic>
          <p:nvPicPr>
            <p:cNvPr id="26" name="図 25" descr="図形&#10;&#10;低い精度で自動的に生成された説明">
              <a:extLst>
                <a:ext uri="{FF2B5EF4-FFF2-40B4-BE49-F238E27FC236}">
                  <a16:creationId xmlns:a16="http://schemas.microsoft.com/office/drawing/2014/main" id="{10D03374-A464-0610-EF66-854693EBC1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grpSp>
      <p:grpSp>
        <p:nvGrpSpPr>
          <p:cNvPr id="29" name="グループ化 28">
            <a:extLst>
              <a:ext uri="{FF2B5EF4-FFF2-40B4-BE49-F238E27FC236}">
                <a16:creationId xmlns:a16="http://schemas.microsoft.com/office/drawing/2014/main" id="{BB0320C5-0534-4447-2BDD-63DDE16AA97E}"/>
              </a:ext>
            </a:extLst>
          </p:cNvPr>
          <p:cNvGrpSpPr/>
          <p:nvPr/>
        </p:nvGrpSpPr>
        <p:grpSpPr>
          <a:xfrm>
            <a:off x="4134056" y="3767435"/>
            <a:ext cx="555750" cy="555750"/>
            <a:chOff x="2831038" y="4098444"/>
            <a:chExt cx="792000" cy="792000"/>
          </a:xfrm>
        </p:grpSpPr>
        <p:pic>
          <p:nvPicPr>
            <p:cNvPr id="30" name="図 29" descr="アイコン&#10;&#10;自動的に生成された説明">
              <a:extLst>
                <a:ext uri="{FF2B5EF4-FFF2-40B4-BE49-F238E27FC236}">
                  <a16:creationId xmlns:a16="http://schemas.microsoft.com/office/drawing/2014/main" id="{F9E18C84-2516-6568-A20B-303F1D29F7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pic>
          <p:nvPicPr>
            <p:cNvPr id="31" name="図 30" descr="図形&#10;&#10;低い精度で自動的に生成された説明">
              <a:extLst>
                <a:ext uri="{FF2B5EF4-FFF2-40B4-BE49-F238E27FC236}">
                  <a16:creationId xmlns:a16="http://schemas.microsoft.com/office/drawing/2014/main" id="{0D36AE6D-AE81-E519-49BE-05241B1503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grpSp>
      <p:sp>
        <p:nvSpPr>
          <p:cNvPr id="13" name="正方形/長方形 12">
            <a:extLst>
              <a:ext uri="{FF2B5EF4-FFF2-40B4-BE49-F238E27FC236}">
                <a16:creationId xmlns:a16="http://schemas.microsoft.com/office/drawing/2014/main" id="{D258570B-E66C-E044-DA36-07E95D4C8823}"/>
              </a:ext>
            </a:extLst>
          </p:cNvPr>
          <p:cNvSpPr/>
          <p:nvPr/>
        </p:nvSpPr>
        <p:spPr>
          <a:xfrm>
            <a:off x="0" y="0"/>
            <a:ext cx="9906000" cy="1308293"/>
          </a:xfrm>
          <a:prstGeom prst="rect">
            <a:avLst/>
          </a:prstGeom>
          <a:solidFill>
            <a:srgbClr val="004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タイトル 1">
            <a:extLst>
              <a:ext uri="{FF2B5EF4-FFF2-40B4-BE49-F238E27FC236}">
                <a16:creationId xmlns:a16="http://schemas.microsoft.com/office/drawing/2014/main" id="{15A05786-14BA-3300-E718-95A5517802F1}"/>
              </a:ext>
            </a:extLst>
          </p:cNvPr>
          <p:cNvSpPr txBox="1">
            <a:spLocks/>
          </p:cNvSpPr>
          <p:nvPr/>
        </p:nvSpPr>
        <p:spPr>
          <a:xfrm>
            <a:off x="681038" y="234866"/>
            <a:ext cx="8543925" cy="838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a:lstStyle>
          <a:p>
            <a:pPr algn="ctr">
              <a:lnSpc>
                <a:spcPct val="150000"/>
              </a:lnSpc>
            </a:pPr>
            <a:r>
              <a:rPr lang="ja-JP" altLang="en-US" sz="2000" dirty="0">
                <a:solidFill>
                  <a:schemeClr val="bg1"/>
                </a:solidFill>
              </a:rPr>
              <a:t>合わせて読みたい！お役立ち情報のご紹介</a:t>
            </a:r>
            <a:endParaRPr lang="en-US" altLang="ja-JP" sz="2000" dirty="0">
              <a:solidFill>
                <a:schemeClr val="bg1"/>
              </a:solidFill>
            </a:endParaRPr>
          </a:p>
        </p:txBody>
      </p:sp>
      <p:pic>
        <p:nvPicPr>
          <p:cNvPr id="32" name="図 31" descr="テキスト&#10;&#10;自動的に生成された説明">
            <a:hlinkClick r:id="rId10"/>
            <a:extLst>
              <a:ext uri="{FF2B5EF4-FFF2-40B4-BE49-F238E27FC236}">
                <a16:creationId xmlns:a16="http://schemas.microsoft.com/office/drawing/2014/main" id="{D13866F1-BCC2-B494-A5A6-7FE585567F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2550" y="2843332"/>
            <a:ext cx="1820000" cy="1260000"/>
          </a:xfrm>
          <a:prstGeom prst="rect">
            <a:avLst/>
          </a:prstGeom>
        </p:spPr>
      </p:pic>
      <p:grpSp>
        <p:nvGrpSpPr>
          <p:cNvPr id="15" name="グループ化 14">
            <a:extLst>
              <a:ext uri="{FF2B5EF4-FFF2-40B4-BE49-F238E27FC236}">
                <a16:creationId xmlns:a16="http://schemas.microsoft.com/office/drawing/2014/main" id="{A70CECB6-9D1A-7CF7-2AAC-CC36412AA317}"/>
              </a:ext>
            </a:extLst>
          </p:cNvPr>
          <p:cNvGrpSpPr/>
          <p:nvPr/>
        </p:nvGrpSpPr>
        <p:grpSpPr>
          <a:xfrm>
            <a:off x="8944980" y="3767435"/>
            <a:ext cx="555750" cy="555750"/>
            <a:chOff x="2831038" y="4098444"/>
            <a:chExt cx="792000" cy="792000"/>
          </a:xfrm>
        </p:grpSpPr>
        <p:pic>
          <p:nvPicPr>
            <p:cNvPr id="19" name="図 18" descr="アイコン&#10;&#10;自動的に生成された説明">
              <a:extLst>
                <a:ext uri="{FF2B5EF4-FFF2-40B4-BE49-F238E27FC236}">
                  <a16:creationId xmlns:a16="http://schemas.microsoft.com/office/drawing/2014/main" id="{5A40B664-1448-4F94-5EE2-CC9A4C2DDA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pic>
          <p:nvPicPr>
            <p:cNvPr id="20" name="図 19" descr="図形&#10;&#10;低い精度で自動的に生成された説明">
              <a:extLst>
                <a:ext uri="{FF2B5EF4-FFF2-40B4-BE49-F238E27FC236}">
                  <a16:creationId xmlns:a16="http://schemas.microsoft.com/office/drawing/2014/main" id="{77ECD529-C99E-6DB0-4717-6F439E197EF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grpSp>
      <p:sp>
        <p:nvSpPr>
          <p:cNvPr id="23" name="テキスト ボックス 43">
            <a:extLst>
              <a:ext uri="{FF2B5EF4-FFF2-40B4-BE49-F238E27FC236}">
                <a16:creationId xmlns:a16="http://schemas.microsoft.com/office/drawing/2014/main" id="{914D47E8-9237-55BA-49F2-9088DE4A81CD}"/>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D3ACBF8A-5B7C-CD4F-010D-979AC8261C46}"/>
              </a:ext>
            </a:extLst>
          </p:cNvPr>
          <p:cNvSpPr txBox="1"/>
          <p:nvPr/>
        </p:nvSpPr>
        <p:spPr>
          <a:xfrm>
            <a:off x="6009806" y="-370452"/>
            <a:ext cx="2867609" cy="369332"/>
          </a:xfrm>
          <a:prstGeom prst="rect">
            <a:avLst/>
          </a:prstGeom>
          <a:noFill/>
        </p:spPr>
        <p:txBody>
          <a:bodyPr wrap="square" rtlCol="0">
            <a:spAutoFit/>
          </a:bodyPr>
          <a:lstStyle/>
          <a:p>
            <a:r>
              <a:rPr kumimoji="1" lang="ja-JP" altLang="en-US" b="1" dirty="0">
                <a:solidFill>
                  <a:srgbClr val="FF0000"/>
                </a:solidFill>
              </a:rPr>
              <a:t>★資料に合わせて修正★</a:t>
            </a:r>
          </a:p>
        </p:txBody>
      </p:sp>
      <p:sp>
        <p:nvSpPr>
          <p:cNvPr id="33" name="二等辺三角形 32">
            <a:extLst>
              <a:ext uri="{FF2B5EF4-FFF2-40B4-BE49-F238E27FC236}">
                <a16:creationId xmlns:a16="http://schemas.microsoft.com/office/drawing/2014/main" id="{44DDFEF7-6480-DD60-46F1-BA701B3FF97A}"/>
              </a:ext>
            </a:extLst>
          </p:cNvPr>
          <p:cNvSpPr/>
          <p:nvPr/>
        </p:nvSpPr>
        <p:spPr>
          <a:xfrm rot="5400000">
            <a:off x="3645680" y="4955680"/>
            <a:ext cx="163295" cy="7227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542C873B-8BB2-FAB5-2814-7F499E60234C}"/>
              </a:ext>
            </a:extLst>
          </p:cNvPr>
          <p:cNvSpPr/>
          <p:nvPr/>
        </p:nvSpPr>
        <p:spPr>
          <a:xfrm rot="5400000">
            <a:off x="8407038" y="4955680"/>
            <a:ext cx="163295" cy="7227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テキスト&#10;&#10;自動的に生成された説明">
            <a:hlinkClick r:id="rId12"/>
            <a:extLst>
              <a:ext uri="{FF2B5EF4-FFF2-40B4-BE49-F238E27FC236}">
                <a16:creationId xmlns:a16="http://schemas.microsoft.com/office/drawing/2014/main" id="{15EF75CC-A3E5-7EB7-1B6F-2572312BD49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68084" y="2837035"/>
            <a:ext cx="1820000" cy="1260000"/>
          </a:xfrm>
          <a:prstGeom prst="rect">
            <a:avLst/>
          </a:prstGeom>
        </p:spPr>
      </p:pic>
      <p:grpSp>
        <p:nvGrpSpPr>
          <p:cNvPr id="37" name="グループ化 36">
            <a:extLst>
              <a:ext uri="{FF2B5EF4-FFF2-40B4-BE49-F238E27FC236}">
                <a16:creationId xmlns:a16="http://schemas.microsoft.com/office/drawing/2014/main" id="{3B87A790-F2B9-96C3-822F-2B6711C54164}"/>
              </a:ext>
            </a:extLst>
          </p:cNvPr>
          <p:cNvGrpSpPr/>
          <p:nvPr/>
        </p:nvGrpSpPr>
        <p:grpSpPr>
          <a:xfrm>
            <a:off x="6809643" y="3767435"/>
            <a:ext cx="555750" cy="555750"/>
            <a:chOff x="2831038" y="4098444"/>
            <a:chExt cx="792000" cy="792000"/>
          </a:xfrm>
        </p:grpSpPr>
        <p:pic>
          <p:nvPicPr>
            <p:cNvPr id="38" name="図 37" descr="アイコン&#10;&#10;自動的に生成された説明">
              <a:extLst>
                <a:ext uri="{FF2B5EF4-FFF2-40B4-BE49-F238E27FC236}">
                  <a16:creationId xmlns:a16="http://schemas.microsoft.com/office/drawing/2014/main" id="{B4936F7B-CA3C-5BAE-A6F2-C92B97463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pic>
          <p:nvPicPr>
            <p:cNvPr id="39" name="図 38" descr="図形&#10;&#10;低い精度で自動的に生成された説明">
              <a:extLst>
                <a:ext uri="{FF2B5EF4-FFF2-40B4-BE49-F238E27FC236}">
                  <a16:creationId xmlns:a16="http://schemas.microsoft.com/office/drawing/2014/main" id="{856F7097-03B0-9CE0-11E3-208ACB4AE4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2831038" y="4098444"/>
              <a:ext cx="792000" cy="792000"/>
            </a:xfrm>
            <a:prstGeom prst="rect">
              <a:avLst/>
            </a:prstGeom>
          </p:spPr>
        </p:pic>
      </p:grpSp>
      <p:sp>
        <p:nvSpPr>
          <p:cNvPr id="40" name="Slide Number Placeholder 5">
            <a:extLst>
              <a:ext uri="{FF2B5EF4-FFF2-40B4-BE49-F238E27FC236}">
                <a16:creationId xmlns:a16="http://schemas.microsoft.com/office/drawing/2014/main" id="{6C088BF9-06DE-8D50-9E69-53F4BBA0F132}"/>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26</a:t>
            </a:fld>
            <a:endParaRPr kumimoji="1" lang="ja-JP" altLang="en-US" dirty="0"/>
          </a:p>
        </p:txBody>
      </p:sp>
    </p:spTree>
    <p:extLst>
      <p:ext uri="{BB962C8B-B14F-4D97-AF65-F5344CB8AC3E}">
        <p14:creationId xmlns:p14="http://schemas.microsoft.com/office/powerpoint/2010/main" val="174845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B59A6C2-D32E-7FA7-BA98-54BE8E5A0DEF}"/>
              </a:ext>
            </a:extLst>
          </p:cNvPr>
          <p:cNvSpPr/>
          <p:nvPr/>
        </p:nvSpPr>
        <p:spPr>
          <a:xfrm>
            <a:off x="0" y="0"/>
            <a:ext cx="9906000" cy="6858000"/>
          </a:xfrm>
          <a:prstGeom prst="rect">
            <a:avLst/>
          </a:prstGeom>
          <a:solidFill>
            <a:srgbClr val="004E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527DA48-15FA-C02C-3080-126B5B506C22}"/>
              </a:ext>
            </a:extLst>
          </p:cNvPr>
          <p:cNvSpPr txBox="1"/>
          <p:nvPr/>
        </p:nvSpPr>
        <p:spPr>
          <a:xfrm>
            <a:off x="8938074" y="-75790"/>
            <a:ext cx="1238801" cy="6745746"/>
          </a:xfrm>
          <a:prstGeom prst="rect">
            <a:avLst/>
          </a:prstGeom>
          <a:noFill/>
        </p:spPr>
        <p:txBody>
          <a:bodyPr vert="eaVert" wrap="square" rtlCol="0">
            <a:spAutoFit/>
          </a:bodyPr>
          <a:lstStyle/>
          <a:p>
            <a:r>
              <a:rPr kumimoji="1" lang="en-US" altLang="ja-JP" sz="6850" b="1" dirty="0">
                <a:solidFill>
                  <a:srgbClr val="3864B2"/>
                </a:solidFill>
              </a:rPr>
              <a:t>Contact</a:t>
            </a:r>
            <a:endParaRPr kumimoji="1" lang="ja-JP" altLang="en-US" sz="6850" b="1" dirty="0">
              <a:solidFill>
                <a:srgbClr val="3864B2"/>
              </a:solidFill>
            </a:endParaRPr>
          </a:p>
        </p:txBody>
      </p:sp>
      <p:sp>
        <p:nvSpPr>
          <p:cNvPr id="3" name="テキスト ボックス 43">
            <a:extLst>
              <a:ext uri="{FF2B5EF4-FFF2-40B4-BE49-F238E27FC236}">
                <a16:creationId xmlns:a16="http://schemas.microsoft.com/office/drawing/2014/main" id="{334C370B-5261-1047-718D-2304F1B53933}"/>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4D856984-B02D-5E3A-3350-0095A7370ACB}"/>
              </a:ext>
            </a:extLst>
          </p:cNvPr>
          <p:cNvSpPr/>
          <p:nvPr/>
        </p:nvSpPr>
        <p:spPr>
          <a:xfrm>
            <a:off x="992604" y="1396338"/>
            <a:ext cx="8043750" cy="4188831"/>
          </a:xfrm>
          <a:prstGeom prst="rect">
            <a:avLst/>
          </a:prstGeom>
          <a:solidFill>
            <a:srgbClr val="004EA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6250" rIns="14625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lnSpc>
                <a:spcPct val="150000"/>
              </a:lnSpc>
            </a:pPr>
            <a:endParaRPr lang="ja-JP" altLang="en-US" sz="1138" b="1"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E117D119-0F56-E897-99CD-681C53946389}"/>
              </a:ext>
            </a:extLst>
          </p:cNvPr>
          <p:cNvSpPr/>
          <p:nvPr/>
        </p:nvSpPr>
        <p:spPr>
          <a:xfrm>
            <a:off x="869646" y="1272831"/>
            <a:ext cx="8043750" cy="4188831"/>
          </a:xfrm>
          <a:prstGeom prst="rect">
            <a:avLst/>
          </a:prstGeom>
          <a:solidFill>
            <a:schemeClr val="bg1"/>
          </a:solidFill>
          <a:ln w="28575">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lIns="146250" rIns="14625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lnSpc>
                <a:spcPct val="150000"/>
              </a:lnSpc>
            </a:pPr>
            <a:endParaRPr lang="ja-JP" altLang="en-US" sz="1138" b="1" dirty="0">
              <a:solidFill>
                <a:schemeClr val="tx1"/>
              </a:solidFill>
              <a:latin typeface="游ゴシック" panose="020B0400000000000000" pitchFamily="50" charset="-128"/>
              <a:ea typeface="游ゴシック" panose="020B0400000000000000" pitchFamily="50" charset="-128"/>
            </a:endParaRPr>
          </a:p>
        </p:txBody>
      </p:sp>
      <p:pic>
        <p:nvPicPr>
          <p:cNvPr id="8" name="図 7" descr="座る, 食品, 記号, 民衆 が含まれている画像&#10;&#10;自動的に生成された説明">
            <a:extLst>
              <a:ext uri="{FF2B5EF4-FFF2-40B4-BE49-F238E27FC236}">
                <a16:creationId xmlns:a16="http://schemas.microsoft.com/office/drawing/2014/main" id="{7275C52E-147F-8250-B16C-5E8D88482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286" y="3071892"/>
            <a:ext cx="1534600" cy="714218"/>
          </a:xfrm>
          <a:prstGeom prst="rect">
            <a:avLst/>
          </a:prstGeom>
        </p:spPr>
      </p:pic>
      <p:sp>
        <p:nvSpPr>
          <p:cNvPr id="40" name="正方形/長方形 39">
            <a:extLst>
              <a:ext uri="{FF2B5EF4-FFF2-40B4-BE49-F238E27FC236}">
                <a16:creationId xmlns:a16="http://schemas.microsoft.com/office/drawing/2014/main" id="{7038FF70-14BF-8566-34FC-80A52CC34D2B}"/>
              </a:ext>
            </a:extLst>
          </p:cNvPr>
          <p:cNvSpPr/>
          <p:nvPr/>
        </p:nvSpPr>
        <p:spPr>
          <a:xfrm>
            <a:off x="3800710" y="1760726"/>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社名</a:t>
            </a:r>
          </a:p>
        </p:txBody>
      </p:sp>
      <p:sp>
        <p:nvSpPr>
          <p:cNvPr id="41" name="正方形/長方形 40">
            <a:extLst>
              <a:ext uri="{FF2B5EF4-FFF2-40B4-BE49-F238E27FC236}">
                <a16:creationId xmlns:a16="http://schemas.microsoft.com/office/drawing/2014/main" id="{FF4AA3E5-2B5E-99FD-354E-088AA31CD296}"/>
              </a:ext>
            </a:extLst>
          </p:cNvPr>
          <p:cNvSpPr/>
          <p:nvPr/>
        </p:nvSpPr>
        <p:spPr>
          <a:xfrm>
            <a:off x="4789566" y="1724726"/>
            <a:ext cx="2058778"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ja-JP" altLang="en-US" sz="853" b="1" dirty="0">
                <a:solidFill>
                  <a:srgbClr val="004EA1"/>
                </a:solidFill>
                <a:latin typeface="游ゴシック" panose="020B0400000000000000" pitchFamily="50" charset="-128"/>
                <a:ea typeface="游ゴシック" panose="020B0400000000000000" pitchFamily="50" charset="-128"/>
              </a:rPr>
              <a:t>株式会社 パルディア</a:t>
            </a:r>
          </a:p>
        </p:txBody>
      </p:sp>
      <p:sp>
        <p:nvSpPr>
          <p:cNvPr id="38" name="正方形/長方形 37">
            <a:extLst>
              <a:ext uri="{FF2B5EF4-FFF2-40B4-BE49-F238E27FC236}">
                <a16:creationId xmlns:a16="http://schemas.microsoft.com/office/drawing/2014/main" id="{9E37832C-050B-A3E7-FCBC-62AF8C95270C}"/>
              </a:ext>
            </a:extLst>
          </p:cNvPr>
          <p:cNvSpPr/>
          <p:nvPr/>
        </p:nvSpPr>
        <p:spPr>
          <a:xfrm>
            <a:off x="3800710" y="2047762"/>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本社所在地</a:t>
            </a:r>
          </a:p>
        </p:txBody>
      </p:sp>
      <p:sp>
        <p:nvSpPr>
          <p:cNvPr id="39" name="正方形/長方形 38">
            <a:extLst>
              <a:ext uri="{FF2B5EF4-FFF2-40B4-BE49-F238E27FC236}">
                <a16:creationId xmlns:a16="http://schemas.microsoft.com/office/drawing/2014/main" id="{0CE19233-BD4F-77E4-EB8B-68ACF318FE50}"/>
              </a:ext>
            </a:extLst>
          </p:cNvPr>
          <p:cNvSpPr/>
          <p:nvPr/>
        </p:nvSpPr>
        <p:spPr>
          <a:xfrm>
            <a:off x="4788209" y="2011762"/>
            <a:ext cx="3282506"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ja-JP" altLang="en-US" sz="853" b="1" dirty="0">
                <a:solidFill>
                  <a:srgbClr val="004EA1"/>
                </a:solidFill>
                <a:latin typeface="游ゴシック" panose="020B0400000000000000" pitchFamily="50" charset="-128"/>
                <a:ea typeface="游ゴシック" panose="020B0400000000000000" pitchFamily="50" charset="-128"/>
              </a:rPr>
              <a:t>〒</a:t>
            </a:r>
            <a:r>
              <a:rPr lang="en-US" altLang="ja-JP" sz="853" b="1" dirty="0">
                <a:solidFill>
                  <a:srgbClr val="004EA1"/>
                </a:solidFill>
                <a:latin typeface="游ゴシック" panose="020B0400000000000000" pitchFamily="50" charset="-128"/>
                <a:ea typeface="游ゴシック" panose="020B0400000000000000" pitchFamily="50" charset="-128"/>
              </a:rPr>
              <a:t>104-0061 </a:t>
            </a:r>
            <a:r>
              <a:rPr lang="ja-JP" altLang="en-US" sz="853" b="1" dirty="0">
                <a:solidFill>
                  <a:srgbClr val="004EA1"/>
                </a:solidFill>
                <a:latin typeface="游ゴシック" panose="020B0400000000000000" pitchFamily="50" charset="-128"/>
                <a:ea typeface="游ゴシック" panose="020B0400000000000000" pitchFamily="50" charset="-128"/>
              </a:rPr>
              <a:t>中央区銀座</a:t>
            </a:r>
            <a:r>
              <a:rPr lang="en-US" altLang="ja-JP" sz="853" b="1" dirty="0">
                <a:solidFill>
                  <a:srgbClr val="004EA1"/>
                </a:solidFill>
                <a:latin typeface="游ゴシック" panose="020B0400000000000000" pitchFamily="50" charset="-128"/>
                <a:ea typeface="游ゴシック" panose="020B0400000000000000" pitchFamily="50" charset="-128"/>
              </a:rPr>
              <a:t>3-15-10 JRE</a:t>
            </a:r>
            <a:r>
              <a:rPr lang="ja-JP" altLang="en-US" sz="853" b="1" dirty="0">
                <a:solidFill>
                  <a:srgbClr val="004EA1"/>
                </a:solidFill>
                <a:latin typeface="游ゴシック" panose="020B0400000000000000" pitchFamily="50" charset="-128"/>
                <a:ea typeface="游ゴシック" panose="020B0400000000000000" pitchFamily="50" charset="-128"/>
              </a:rPr>
              <a:t>銀座三丁目ビル</a:t>
            </a:r>
            <a:r>
              <a:rPr lang="en-US" altLang="ja-JP" sz="853" b="1" dirty="0">
                <a:solidFill>
                  <a:srgbClr val="004EA1"/>
                </a:solidFill>
                <a:latin typeface="游ゴシック" panose="020B0400000000000000" pitchFamily="50" charset="-128"/>
                <a:ea typeface="游ゴシック" panose="020B0400000000000000" pitchFamily="50" charset="-128"/>
              </a:rPr>
              <a:t>8F</a:t>
            </a:r>
          </a:p>
        </p:txBody>
      </p:sp>
      <p:sp>
        <p:nvSpPr>
          <p:cNvPr id="35" name="正方形/長方形 34">
            <a:extLst>
              <a:ext uri="{FF2B5EF4-FFF2-40B4-BE49-F238E27FC236}">
                <a16:creationId xmlns:a16="http://schemas.microsoft.com/office/drawing/2014/main" id="{588D492C-350A-2CB6-304B-100A4FBA30AC}"/>
              </a:ext>
            </a:extLst>
          </p:cNvPr>
          <p:cNvSpPr/>
          <p:nvPr/>
        </p:nvSpPr>
        <p:spPr>
          <a:xfrm>
            <a:off x="3800710" y="2334798"/>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創業</a:t>
            </a:r>
          </a:p>
        </p:txBody>
      </p:sp>
      <p:sp>
        <p:nvSpPr>
          <p:cNvPr id="37" name="正方形/長方形 36">
            <a:extLst>
              <a:ext uri="{FF2B5EF4-FFF2-40B4-BE49-F238E27FC236}">
                <a16:creationId xmlns:a16="http://schemas.microsoft.com/office/drawing/2014/main" id="{CC77BDA8-F7ED-AA21-5CE3-2D18367AED39}"/>
              </a:ext>
            </a:extLst>
          </p:cNvPr>
          <p:cNvSpPr/>
          <p:nvPr/>
        </p:nvSpPr>
        <p:spPr>
          <a:xfrm>
            <a:off x="4788210" y="2298798"/>
            <a:ext cx="2058778"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en-US" altLang="ja-JP" sz="853" b="1" dirty="0">
                <a:solidFill>
                  <a:srgbClr val="004EA1"/>
                </a:solidFill>
                <a:latin typeface="游ゴシック" panose="020B0400000000000000" pitchFamily="50" charset="-128"/>
                <a:ea typeface="游ゴシック" panose="020B0400000000000000" pitchFamily="50" charset="-128"/>
              </a:rPr>
              <a:t>1996</a:t>
            </a:r>
            <a:r>
              <a:rPr lang="ja-JP" altLang="en-US" sz="853" b="1" dirty="0">
                <a:solidFill>
                  <a:srgbClr val="004EA1"/>
                </a:solidFill>
                <a:latin typeface="游ゴシック" panose="020B0400000000000000" pitchFamily="50" charset="-128"/>
                <a:ea typeface="游ゴシック" panose="020B0400000000000000" pitchFamily="50" charset="-128"/>
              </a:rPr>
              <a:t>年 </a:t>
            </a:r>
            <a:r>
              <a:rPr lang="en-US" altLang="ja-JP" sz="853" b="1" dirty="0">
                <a:solidFill>
                  <a:srgbClr val="004EA1"/>
                </a:solidFill>
                <a:latin typeface="游ゴシック" panose="020B0400000000000000" pitchFamily="50" charset="-128"/>
                <a:ea typeface="游ゴシック" panose="020B0400000000000000" pitchFamily="50" charset="-128"/>
              </a:rPr>
              <a:t>4</a:t>
            </a:r>
            <a:r>
              <a:rPr lang="ja-JP" altLang="en-US" sz="853" b="1" dirty="0">
                <a:solidFill>
                  <a:srgbClr val="004EA1"/>
                </a:solidFill>
                <a:latin typeface="游ゴシック" panose="020B0400000000000000" pitchFamily="50" charset="-128"/>
                <a:ea typeface="游ゴシック" panose="020B0400000000000000" pitchFamily="50" charset="-128"/>
              </a:rPr>
              <a:t>月 </a:t>
            </a:r>
            <a:r>
              <a:rPr lang="en-US" altLang="ja-JP" sz="853" b="1" dirty="0">
                <a:solidFill>
                  <a:srgbClr val="004EA1"/>
                </a:solidFill>
                <a:latin typeface="游ゴシック" panose="020B0400000000000000" pitchFamily="50" charset="-128"/>
                <a:ea typeface="游ゴシック" panose="020B0400000000000000" pitchFamily="50" charset="-128"/>
              </a:rPr>
              <a:t>10</a:t>
            </a:r>
            <a:r>
              <a:rPr lang="ja-JP" altLang="en-US" sz="853" b="1" dirty="0">
                <a:solidFill>
                  <a:srgbClr val="004EA1"/>
                </a:solidFill>
                <a:latin typeface="游ゴシック" panose="020B0400000000000000" pitchFamily="50" charset="-128"/>
                <a:ea typeface="游ゴシック" panose="020B0400000000000000" pitchFamily="50" charset="-128"/>
              </a:rPr>
              <a:t>日</a:t>
            </a:r>
            <a:endParaRPr lang="en-US" altLang="ja-JP" sz="853" b="1" dirty="0">
              <a:solidFill>
                <a:srgbClr val="004EA1"/>
              </a:solidFill>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A2430A87-E315-36FD-F105-9C531E74C1EB}"/>
              </a:ext>
            </a:extLst>
          </p:cNvPr>
          <p:cNvSpPr/>
          <p:nvPr/>
        </p:nvSpPr>
        <p:spPr>
          <a:xfrm>
            <a:off x="3800710" y="2621834"/>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資本金</a:t>
            </a:r>
          </a:p>
        </p:txBody>
      </p:sp>
      <p:sp>
        <p:nvSpPr>
          <p:cNvPr id="34" name="正方形/長方形 33">
            <a:extLst>
              <a:ext uri="{FF2B5EF4-FFF2-40B4-BE49-F238E27FC236}">
                <a16:creationId xmlns:a16="http://schemas.microsoft.com/office/drawing/2014/main" id="{FE71ADB7-DFCD-4D8B-7F24-24D3BC3BEA4D}"/>
              </a:ext>
            </a:extLst>
          </p:cNvPr>
          <p:cNvSpPr/>
          <p:nvPr/>
        </p:nvSpPr>
        <p:spPr>
          <a:xfrm>
            <a:off x="4788210" y="2585834"/>
            <a:ext cx="2058778"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en-US" altLang="ja-JP" sz="853" b="1" dirty="0">
                <a:solidFill>
                  <a:srgbClr val="004EA1"/>
                </a:solidFill>
                <a:latin typeface="游ゴシック" panose="020B0400000000000000" pitchFamily="50" charset="-128"/>
                <a:ea typeface="游ゴシック" panose="020B0400000000000000" pitchFamily="50" charset="-128"/>
              </a:rPr>
              <a:t>1,800</a:t>
            </a:r>
            <a:r>
              <a:rPr lang="ja-JP" altLang="en-US" sz="853" b="1" dirty="0">
                <a:solidFill>
                  <a:srgbClr val="004EA1"/>
                </a:solidFill>
                <a:latin typeface="游ゴシック" panose="020B0400000000000000" pitchFamily="50" charset="-128"/>
                <a:ea typeface="游ゴシック" panose="020B0400000000000000" pitchFamily="50" charset="-128"/>
              </a:rPr>
              <a:t>万円</a:t>
            </a:r>
          </a:p>
        </p:txBody>
      </p:sp>
      <p:sp>
        <p:nvSpPr>
          <p:cNvPr id="17" name="四角形: 角を丸くする 16">
            <a:hlinkClick r:id="rId4"/>
            <a:extLst>
              <a:ext uri="{FF2B5EF4-FFF2-40B4-BE49-F238E27FC236}">
                <a16:creationId xmlns:a16="http://schemas.microsoft.com/office/drawing/2014/main" id="{AA9018BE-00DE-9DBB-5EA4-A02DB3B47490}"/>
              </a:ext>
            </a:extLst>
          </p:cNvPr>
          <p:cNvSpPr/>
          <p:nvPr/>
        </p:nvSpPr>
        <p:spPr>
          <a:xfrm>
            <a:off x="3800709" y="4838761"/>
            <a:ext cx="1647591" cy="364553"/>
          </a:xfrm>
          <a:prstGeom prst="roundRect">
            <a:avLst>
              <a:gd name="adj" fmla="val 50000"/>
            </a:avLst>
          </a:prstGeom>
          <a:solidFill>
            <a:srgbClr val="00297A"/>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975" b="1" spc="244" dirty="0">
                <a:latin typeface="+mn-ea"/>
              </a:rPr>
              <a:t>HP</a:t>
            </a:r>
            <a:endParaRPr lang="ja-JP" altLang="en-US" sz="975" b="1" spc="244" dirty="0">
              <a:latin typeface="+mn-ea"/>
            </a:endParaRPr>
          </a:p>
        </p:txBody>
      </p:sp>
      <p:sp>
        <p:nvSpPr>
          <p:cNvPr id="30" name="正方形/長方形 29">
            <a:extLst>
              <a:ext uri="{FF2B5EF4-FFF2-40B4-BE49-F238E27FC236}">
                <a16:creationId xmlns:a16="http://schemas.microsoft.com/office/drawing/2014/main" id="{8FA6BD73-B440-5C36-FFB8-266C11FEEA72}"/>
              </a:ext>
            </a:extLst>
          </p:cNvPr>
          <p:cNvSpPr/>
          <p:nvPr/>
        </p:nvSpPr>
        <p:spPr>
          <a:xfrm>
            <a:off x="3800710" y="2908870"/>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事業内容</a:t>
            </a:r>
          </a:p>
        </p:txBody>
      </p:sp>
      <p:sp>
        <p:nvSpPr>
          <p:cNvPr id="31" name="正方形/長方形 30">
            <a:extLst>
              <a:ext uri="{FF2B5EF4-FFF2-40B4-BE49-F238E27FC236}">
                <a16:creationId xmlns:a16="http://schemas.microsoft.com/office/drawing/2014/main" id="{8FF02B58-E737-5304-8C4A-CDB69996C647}"/>
              </a:ext>
            </a:extLst>
          </p:cNvPr>
          <p:cNvSpPr/>
          <p:nvPr/>
        </p:nvSpPr>
        <p:spPr>
          <a:xfrm>
            <a:off x="4784432" y="2872870"/>
            <a:ext cx="3223885"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ja-JP" altLang="en-US" sz="853" b="1" dirty="0">
                <a:solidFill>
                  <a:srgbClr val="004EA1"/>
                </a:solidFill>
                <a:latin typeface="游ゴシック" panose="020B0400000000000000" pitchFamily="50" charset="-128"/>
                <a:ea typeface="游ゴシック" panose="020B0400000000000000" pitchFamily="50" charset="-128"/>
              </a:rPr>
              <a:t>キャンペーンの企画・運営 </a:t>
            </a:r>
            <a:r>
              <a:rPr lang="en-US" altLang="ja-JP" sz="853" b="1" dirty="0">
                <a:solidFill>
                  <a:srgbClr val="004EA1"/>
                </a:solidFill>
                <a:latin typeface="游ゴシック" panose="020B0400000000000000" pitchFamily="50" charset="-128"/>
                <a:ea typeface="游ゴシック" panose="020B0400000000000000" pitchFamily="50" charset="-128"/>
              </a:rPr>
              <a:t>/ </a:t>
            </a:r>
            <a:r>
              <a:rPr lang="ja-JP" altLang="en-US" sz="853" b="1" dirty="0">
                <a:solidFill>
                  <a:srgbClr val="004EA1"/>
                </a:solidFill>
                <a:latin typeface="游ゴシック" panose="020B0400000000000000" pitchFamily="50" charset="-128"/>
                <a:ea typeface="游ゴシック" panose="020B0400000000000000" pitchFamily="50" charset="-128"/>
              </a:rPr>
              <a:t>店頭プロモーションの企画・制作</a:t>
            </a:r>
          </a:p>
        </p:txBody>
      </p:sp>
      <p:sp>
        <p:nvSpPr>
          <p:cNvPr id="11" name="正方形/長方形 10">
            <a:extLst>
              <a:ext uri="{FF2B5EF4-FFF2-40B4-BE49-F238E27FC236}">
                <a16:creationId xmlns:a16="http://schemas.microsoft.com/office/drawing/2014/main" id="{EBB72497-F7E4-FF8D-2092-7EECBA30BC73}"/>
              </a:ext>
            </a:extLst>
          </p:cNvPr>
          <p:cNvSpPr/>
          <p:nvPr/>
        </p:nvSpPr>
        <p:spPr>
          <a:xfrm>
            <a:off x="3800710" y="3897216"/>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800" b="1" spc="244" dirty="0">
                <a:latin typeface="+mn-ea"/>
              </a:rPr>
              <a:t>mail</a:t>
            </a:r>
            <a:endParaRPr lang="ja-JP" altLang="en-US" sz="800" b="1" spc="244" dirty="0">
              <a:latin typeface="+mn-ea"/>
            </a:endParaRPr>
          </a:p>
        </p:txBody>
      </p:sp>
      <p:sp>
        <p:nvSpPr>
          <p:cNvPr id="14" name="正方形/長方形 13">
            <a:extLst>
              <a:ext uri="{FF2B5EF4-FFF2-40B4-BE49-F238E27FC236}">
                <a16:creationId xmlns:a16="http://schemas.microsoft.com/office/drawing/2014/main" id="{2B5F1139-526D-286C-4884-EA0C4E74A2F3}"/>
              </a:ext>
            </a:extLst>
          </p:cNvPr>
          <p:cNvSpPr/>
          <p:nvPr/>
        </p:nvSpPr>
        <p:spPr>
          <a:xfrm>
            <a:off x="4781486" y="3861216"/>
            <a:ext cx="3223885"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en-US" altLang="ja-JP" sz="853" b="1" dirty="0">
                <a:solidFill>
                  <a:srgbClr val="004EA1"/>
                </a:solidFill>
                <a:latin typeface="游ゴシック" panose="020B0400000000000000" pitchFamily="50" charset="-128"/>
                <a:ea typeface="游ゴシック" panose="020B0400000000000000" pitchFamily="50" charset="-128"/>
              </a:rPr>
              <a:t>info@paldia.co.jp</a:t>
            </a:r>
            <a:endParaRPr lang="ja-JP" altLang="en-US" sz="853" b="1" dirty="0">
              <a:solidFill>
                <a:srgbClr val="004EA1"/>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FB508998-F4D9-2EBC-6342-4408A60EB82F}"/>
              </a:ext>
            </a:extLst>
          </p:cNvPr>
          <p:cNvSpPr/>
          <p:nvPr/>
        </p:nvSpPr>
        <p:spPr>
          <a:xfrm>
            <a:off x="4788209" y="4148255"/>
            <a:ext cx="3223885" cy="216000"/>
          </a:xfrm>
          <a:prstGeom prst="rect">
            <a:avLst/>
          </a:prstGeom>
        </p:spPr>
        <p:txBody>
          <a:bodyPr wrap="square" t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en-US" altLang="ja-JP" sz="853" b="1" dirty="0">
                <a:solidFill>
                  <a:srgbClr val="004EA1"/>
                </a:solidFill>
                <a:latin typeface="游ゴシック" panose="020B0400000000000000" pitchFamily="50" charset="-128"/>
                <a:ea typeface="游ゴシック" panose="020B0400000000000000" pitchFamily="50" charset="-128"/>
              </a:rPr>
              <a:t>03-6838-9731</a:t>
            </a:r>
            <a:endParaRPr lang="ja-JP" altLang="en-US" sz="853" b="1" dirty="0">
              <a:solidFill>
                <a:srgbClr val="004EA1"/>
              </a:solidFill>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B78B1A6F-7DDF-C0DC-F2FC-38273C34309A}"/>
              </a:ext>
            </a:extLst>
          </p:cNvPr>
          <p:cNvSpPr/>
          <p:nvPr/>
        </p:nvSpPr>
        <p:spPr>
          <a:xfrm>
            <a:off x="3800710" y="3195906"/>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800" b="1" spc="244" dirty="0">
                <a:latin typeface="+mn-ea"/>
              </a:rPr>
              <a:t>取得資格</a:t>
            </a:r>
          </a:p>
        </p:txBody>
      </p:sp>
      <p:sp>
        <p:nvSpPr>
          <p:cNvPr id="29" name="正方形/長方形 28">
            <a:extLst>
              <a:ext uri="{FF2B5EF4-FFF2-40B4-BE49-F238E27FC236}">
                <a16:creationId xmlns:a16="http://schemas.microsoft.com/office/drawing/2014/main" id="{725B55F1-AB9F-4AC2-19A7-238C660A3502}"/>
              </a:ext>
            </a:extLst>
          </p:cNvPr>
          <p:cNvSpPr/>
          <p:nvPr/>
        </p:nvSpPr>
        <p:spPr>
          <a:xfrm>
            <a:off x="4780654" y="3104801"/>
            <a:ext cx="3223885" cy="77258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80000"/>
              </a:lnSpc>
            </a:pPr>
            <a:r>
              <a:rPr lang="ja-JP" altLang="en-US" sz="853" b="1" dirty="0">
                <a:solidFill>
                  <a:srgbClr val="004EA1"/>
                </a:solidFill>
                <a:latin typeface="游ゴシック" panose="020B0400000000000000" pitchFamily="50" charset="-128"/>
                <a:ea typeface="游ゴシック" panose="020B0400000000000000" pitchFamily="50" charset="-128"/>
              </a:rPr>
              <a:t>プライバシーマーク：</a:t>
            </a:r>
            <a:r>
              <a:rPr lang="en-US" altLang="ja-JP" sz="853" b="1" dirty="0">
                <a:solidFill>
                  <a:srgbClr val="004EA1"/>
                </a:solidFill>
                <a:latin typeface="游ゴシック" panose="020B0400000000000000" pitchFamily="50" charset="-128"/>
                <a:ea typeface="游ゴシック" panose="020B0400000000000000" pitchFamily="50" charset="-128"/>
              </a:rPr>
              <a:t>10860522(9)</a:t>
            </a:r>
            <a:br>
              <a:rPr lang="en-US" altLang="ja-JP" sz="853" b="1" dirty="0">
                <a:solidFill>
                  <a:srgbClr val="004EA1"/>
                </a:solidFill>
                <a:latin typeface="游ゴシック" panose="020B0400000000000000" pitchFamily="50" charset="-128"/>
                <a:ea typeface="游ゴシック" panose="020B0400000000000000" pitchFamily="50" charset="-128"/>
              </a:rPr>
            </a:br>
            <a:r>
              <a:rPr lang="ja-JP" altLang="en-US" sz="853" b="1" dirty="0">
                <a:solidFill>
                  <a:srgbClr val="004EA1"/>
                </a:solidFill>
                <a:latin typeface="游ゴシック" panose="020B0400000000000000" pitchFamily="50" charset="-128"/>
                <a:ea typeface="游ゴシック" panose="020B0400000000000000" pitchFamily="50" charset="-128"/>
              </a:rPr>
              <a:t>古物商許可証：第</a:t>
            </a:r>
            <a:r>
              <a:rPr lang="en-US" altLang="ja-JP" sz="853" b="1" dirty="0">
                <a:solidFill>
                  <a:srgbClr val="004EA1"/>
                </a:solidFill>
                <a:latin typeface="游ゴシック" panose="020B0400000000000000" pitchFamily="50" charset="-128"/>
                <a:ea typeface="游ゴシック" panose="020B0400000000000000" pitchFamily="50" charset="-128"/>
              </a:rPr>
              <a:t>301081704281</a:t>
            </a:r>
            <a:r>
              <a:rPr lang="ja-JP" altLang="en-US" sz="853" b="1" dirty="0">
                <a:solidFill>
                  <a:srgbClr val="004EA1"/>
                </a:solidFill>
                <a:latin typeface="游ゴシック" panose="020B0400000000000000" pitchFamily="50" charset="-128"/>
                <a:ea typeface="游ゴシック" panose="020B0400000000000000" pitchFamily="50" charset="-128"/>
              </a:rPr>
              <a:t>号</a:t>
            </a:r>
            <a:br>
              <a:rPr lang="ja-JP" altLang="en-US" sz="853" b="1" dirty="0">
                <a:solidFill>
                  <a:srgbClr val="004EA1"/>
                </a:solidFill>
                <a:latin typeface="游ゴシック" panose="020B0400000000000000" pitchFamily="50" charset="-128"/>
                <a:ea typeface="游ゴシック" panose="020B0400000000000000" pitchFamily="50" charset="-128"/>
              </a:rPr>
            </a:br>
            <a:r>
              <a:rPr lang="ja-JP" altLang="en-US" sz="853" b="1" dirty="0">
                <a:solidFill>
                  <a:srgbClr val="004EA1"/>
                </a:solidFill>
                <a:latin typeface="游ゴシック" panose="020B0400000000000000" pitchFamily="50" charset="-128"/>
                <a:ea typeface="游ゴシック" panose="020B0400000000000000" pitchFamily="50" charset="-128"/>
              </a:rPr>
              <a:t>旅行業登録番号：東京都知事登録旅行業</a:t>
            </a:r>
            <a:r>
              <a:rPr lang="en-US" altLang="ja-JP" sz="853" b="1" dirty="0">
                <a:solidFill>
                  <a:srgbClr val="004EA1"/>
                </a:solidFill>
                <a:latin typeface="游ゴシック" panose="020B0400000000000000" pitchFamily="50" charset="-128"/>
                <a:ea typeface="游ゴシック" panose="020B0400000000000000" pitchFamily="50" charset="-128"/>
              </a:rPr>
              <a:t>3-7114</a:t>
            </a:r>
            <a:r>
              <a:rPr lang="ja-JP" altLang="en-US" sz="853" b="1" dirty="0">
                <a:solidFill>
                  <a:srgbClr val="004EA1"/>
                </a:solidFill>
                <a:latin typeface="游ゴシック" panose="020B0400000000000000" pitchFamily="50" charset="-128"/>
                <a:ea typeface="游ゴシック" panose="020B0400000000000000" pitchFamily="50" charset="-128"/>
              </a:rPr>
              <a:t>号</a:t>
            </a:r>
          </a:p>
        </p:txBody>
      </p:sp>
      <p:sp>
        <p:nvSpPr>
          <p:cNvPr id="12" name="正方形/長方形 11">
            <a:extLst>
              <a:ext uri="{FF2B5EF4-FFF2-40B4-BE49-F238E27FC236}">
                <a16:creationId xmlns:a16="http://schemas.microsoft.com/office/drawing/2014/main" id="{A837099B-368A-89E1-AC78-6B90C8E603AC}"/>
              </a:ext>
            </a:extLst>
          </p:cNvPr>
          <p:cNvSpPr/>
          <p:nvPr/>
        </p:nvSpPr>
        <p:spPr>
          <a:xfrm>
            <a:off x="3800710" y="4184255"/>
            <a:ext cx="925100" cy="180000"/>
          </a:xfrm>
          <a:prstGeom prst="rect">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800" b="1" spc="244" dirty="0">
                <a:latin typeface="+mn-ea"/>
              </a:rPr>
              <a:t>TEL</a:t>
            </a:r>
          </a:p>
        </p:txBody>
      </p:sp>
      <p:sp>
        <p:nvSpPr>
          <p:cNvPr id="21" name="四角形: 角を丸くする 20">
            <a:hlinkClick r:id="rId5"/>
            <a:extLst>
              <a:ext uri="{FF2B5EF4-FFF2-40B4-BE49-F238E27FC236}">
                <a16:creationId xmlns:a16="http://schemas.microsoft.com/office/drawing/2014/main" id="{018DEC24-65A6-F349-F2FE-89F7E1C4A0D5}"/>
              </a:ext>
            </a:extLst>
          </p:cNvPr>
          <p:cNvSpPr/>
          <p:nvPr/>
        </p:nvSpPr>
        <p:spPr>
          <a:xfrm>
            <a:off x="5891125" y="4838761"/>
            <a:ext cx="1647591" cy="364553"/>
          </a:xfrm>
          <a:prstGeom prst="roundRect">
            <a:avLst>
              <a:gd name="adj" fmla="val 50000"/>
            </a:avLst>
          </a:prstGeom>
          <a:solidFill>
            <a:srgbClr val="00297A"/>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75" b="1" spc="244" dirty="0">
                <a:latin typeface="+mn-ea"/>
              </a:rPr>
              <a:t>お問い合わせ</a:t>
            </a:r>
          </a:p>
        </p:txBody>
      </p:sp>
      <p:sp>
        <p:nvSpPr>
          <p:cNvPr id="22" name="四角形: 角を丸くする 21">
            <a:hlinkClick r:id="rId4"/>
            <a:extLst>
              <a:ext uri="{FF2B5EF4-FFF2-40B4-BE49-F238E27FC236}">
                <a16:creationId xmlns:a16="http://schemas.microsoft.com/office/drawing/2014/main" id="{0227776E-1E18-D440-793E-EAC599394E27}"/>
              </a:ext>
            </a:extLst>
          </p:cNvPr>
          <p:cNvSpPr/>
          <p:nvPr/>
        </p:nvSpPr>
        <p:spPr>
          <a:xfrm>
            <a:off x="3800709" y="4762423"/>
            <a:ext cx="1647591" cy="364553"/>
          </a:xfrm>
          <a:prstGeom prst="roundRect">
            <a:avLst>
              <a:gd name="adj" fmla="val 50000"/>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975" b="1" spc="244" dirty="0">
                <a:latin typeface="游ゴシック" panose="020B0400000000000000" pitchFamily="50" charset="-128"/>
                <a:ea typeface="游ゴシック" panose="020B0400000000000000" pitchFamily="50" charset="-128"/>
              </a:rPr>
              <a:t>HP</a:t>
            </a:r>
            <a:endParaRPr lang="ja-JP" altLang="en-US" sz="975" b="1" spc="244" dirty="0">
              <a:latin typeface="游ゴシック" panose="020B0400000000000000" pitchFamily="50" charset="-128"/>
              <a:ea typeface="游ゴシック" panose="020B0400000000000000" pitchFamily="50" charset="-128"/>
            </a:endParaRPr>
          </a:p>
        </p:txBody>
      </p:sp>
      <p:sp>
        <p:nvSpPr>
          <p:cNvPr id="23" name="四角形: 角を丸くする 22">
            <a:hlinkClick r:id="rId5"/>
            <a:extLst>
              <a:ext uri="{FF2B5EF4-FFF2-40B4-BE49-F238E27FC236}">
                <a16:creationId xmlns:a16="http://schemas.microsoft.com/office/drawing/2014/main" id="{FD0BC411-6BA9-A8BE-F021-5795F946A97B}"/>
              </a:ext>
            </a:extLst>
          </p:cNvPr>
          <p:cNvSpPr/>
          <p:nvPr/>
        </p:nvSpPr>
        <p:spPr>
          <a:xfrm>
            <a:off x="5891125" y="4762423"/>
            <a:ext cx="1647591" cy="364553"/>
          </a:xfrm>
          <a:prstGeom prst="roundRect">
            <a:avLst>
              <a:gd name="adj" fmla="val 50000"/>
            </a:avLst>
          </a:prstGeom>
          <a:solidFill>
            <a:srgbClr val="004EA1"/>
          </a:solidFill>
          <a:ln>
            <a:solidFill>
              <a:srgbClr val="004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75" b="1" spc="244" dirty="0">
                <a:latin typeface="游ゴシック" panose="020B0400000000000000" pitchFamily="50" charset="-128"/>
                <a:ea typeface="游ゴシック" panose="020B0400000000000000" pitchFamily="50" charset="-128"/>
              </a:rPr>
              <a:t>お問い合わせ</a:t>
            </a:r>
          </a:p>
        </p:txBody>
      </p:sp>
      <p:sp>
        <p:nvSpPr>
          <p:cNvPr id="4" name="Slide Number Placeholder 5">
            <a:extLst>
              <a:ext uri="{FF2B5EF4-FFF2-40B4-BE49-F238E27FC236}">
                <a16:creationId xmlns:a16="http://schemas.microsoft.com/office/drawing/2014/main" id="{2F8F7AC3-3ACD-4AEA-7D45-E75DAD0534E6}"/>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solidFill>
                  <a:schemeClr val="bg1"/>
                </a:solidFill>
              </a:rPr>
              <a:pPr/>
              <a:t>27</a:t>
            </a:fld>
            <a:endParaRPr kumimoji="1" lang="ja-JP" altLang="en-US" dirty="0">
              <a:solidFill>
                <a:schemeClr val="bg1"/>
              </a:solidFill>
            </a:endParaRPr>
          </a:p>
        </p:txBody>
      </p:sp>
    </p:spTree>
    <p:extLst>
      <p:ext uri="{BB962C8B-B14F-4D97-AF65-F5344CB8AC3E}">
        <p14:creationId xmlns:p14="http://schemas.microsoft.com/office/powerpoint/2010/main" val="115317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E800A62-76A2-CC6C-4D36-076379FD1144}"/>
              </a:ext>
            </a:extLst>
          </p:cNvPr>
          <p:cNvSpPr txBox="1"/>
          <p:nvPr/>
        </p:nvSpPr>
        <p:spPr>
          <a:xfrm>
            <a:off x="359497" y="1684791"/>
            <a:ext cx="9187006" cy="4336315"/>
          </a:xfrm>
          <a:prstGeom prst="rect">
            <a:avLst/>
          </a:prstGeom>
          <a:noFill/>
        </p:spPr>
        <p:txBody>
          <a:bodyPr wrap="square" rtlCol="0">
            <a:spAutoFit/>
          </a:bodyPr>
          <a:lstStyle/>
          <a:p>
            <a:pPr algn="ctr">
              <a:lnSpc>
                <a:spcPct val="150000"/>
              </a:lnSpc>
            </a:pPr>
            <a:r>
              <a:rPr lang="ja-JP"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調査趣旨・目的</a:t>
            </a:r>
            <a:endParaRPr lang="en-US" altLang="ja-JP" sz="1400" b="1" kern="100" dirty="0">
              <a:solidFill>
                <a:srgbClr val="E25A4E"/>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プレゼントキャンペーンにおける一般消費者の意識・行動やキャンペーンによる行動変化について明らかにするべく、</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パルディアが</a:t>
            </a:r>
            <a:r>
              <a:rPr lang="ja-JP"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インターネット調査を実施</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した「キャンペーンに関する消費者意識と実態調査レポート」より解説しております。</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特に近年注目されている</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SNS</a:t>
            </a:r>
            <a:r>
              <a:rPr lang="ja-JP"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を利用したキャンペーンについては、その利用実態や意識詳細を把握すべく設問を設定し</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ました</a:t>
            </a:r>
            <a:r>
              <a:rPr lang="ja-JP"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endParaRPr lang="en-US" altLang="ja-JP" sz="11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 調査手法 </a:t>
            </a:r>
            <a:r>
              <a:rPr lang="en-US" altLang="ja-JP"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エリア</a:t>
            </a:r>
            <a:endParaRPr lang="en-US" altLang="ja-JP"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インターネット調査 </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全国調査</a:t>
            </a:r>
          </a:p>
          <a:p>
            <a:pPr algn="ctr">
              <a:lnSpc>
                <a:spcPct val="150000"/>
              </a:lnSpc>
            </a:pPr>
            <a:endPar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lang="zh-TW"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調査期間</a:t>
            </a:r>
            <a:endParaRPr lang="en-US" altLang="zh-TW"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en-US" altLang="zh-TW"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2023</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年</a:t>
            </a:r>
            <a:r>
              <a:rPr lang="en-US" altLang="zh-TW"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zh-TW" sz="1200" b="1"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en-US" altLang="zh-TW"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金</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zh-TW"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11</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en-US" altLang="zh-TW" sz="1200" b="1" kern="100" dirty="0">
                <a:latin typeface="游ゴシック" panose="020B0400000000000000" pitchFamily="50" charset="-128"/>
                <a:ea typeface="游ゴシック" panose="020B0400000000000000" pitchFamily="50" charset="-128"/>
                <a:cs typeface="Times New Roman" panose="02020603050405020304" pitchFamily="18" charset="0"/>
              </a:rPr>
              <a:t>13</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月</a:t>
            </a:r>
            <a:r>
              <a:rPr lang="zh-TW"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zh-TW"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endParaRPr lang="zh-TW" altLang="en-US" sz="11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400"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 調査対象</a:t>
            </a:r>
          </a:p>
          <a:p>
            <a:pPr marL="171450" indent="-171450" algn="ctr">
              <a:lnSpc>
                <a:spcPct val="150000"/>
              </a:lnSpc>
              <a:buFont typeface="Arial" panose="020B0604020202020204" pitchFamily="34" charset="0"/>
              <a:buChar char="•"/>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事前調査：</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1,6</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97</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名</a:t>
            </a:r>
          </a:p>
          <a:p>
            <a:pPr marL="171450" indent="-171450" algn="ctr">
              <a:lnSpc>
                <a:spcPct val="150000"/>
              </a:lnSpc>
              <a:buFont typeface="Arial" panose="020B0604020202020204" pitchFamily="34" charset="0"/>
              <a:buChar char="•"/>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本調査：</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代（高校生以上）～</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70</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代の男女合計</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720</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名（男性</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36</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r>
              <a:rPr lang="en-US" altLang="ja-JP" sz="1200" b="1" kern="100" dirty="0">
                <a:latin typeface="游ゴシック" panose="020B0400000000000000" pitchFamily="50" charset="-128"/>
                <a:ea typeface="游ゴシック" panose="020B0400000000000000" pitchFamily="50" charset="-128"/>
                <a:cs typeface="Times New Roman" panose="02020603050405020304" pitchFamily="18" charset="0"/>
              </a:rPr>
              <a:t>36</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p>
          <a:p>
            <a:pPr marL="171450" indent="-171450" algn="ctr">
              <a:lnSpc>
                <a:spcPct val="150000"/>
              </a:lnSpc>
              <a:buFont typeface="Arial" panose="020B0604020202020204" pitchFamily="34" charset="0"/>
              <a:buChar char="•"/>
            </a:pP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過去</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年以内にキャンペーン参加（有無</a:t>
            </a:r>
            <a:r>
              <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8:2</a:t>
            </a:r>
            <a:r>
              <a:rPr lang="ja-JP" altLang="en-US" sz="12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で割付）</a:t>
            </a:r>
            <a:endParaRPr lang="en-US" alt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6BD7106E-B72A-CFE0-DF3B-ABEE97228D30}"/>
              </a:ext>
            </a:extLst>
          </p:cNvPr>
          <p:cNvGrpSpPr/>
          <p:nvPr/>
        </p:nvGrpSpPr>
        <p:grpSpPr>
          <a:xfrm>
            <a:off x="1659000" y="405738"/>
            <a:ext cx="6588000" cy="1022165"/>
            <a:chOff x="1659000" y="463794"/>
            <a:chExt cx="6588000" cy="1022165"/>
          </a:xfrm>
        </p:grpSpPr>
        <p:sp>
          <p:nvSpPr>
            <p:cNvPr id="9" name="正方形/長方形 8">
              <a:extLst>
                <a:ext uri="{FF2B5EF4-FFF2-40B4-BE49-F238E27FC236}">
                  <a16:creationId xmlns:a16="http://schemas.microsoft.com/office/drawing/2014/main" id="{AE7876C6-A691-5178-C924-4FFB459C2CD4}"/>
                </a:ext>
              </a:extLst>
            </p:cNvPr>
            <p:cNvSpPr/>
            <p:nvPr/>
          </p:nvSpPr>
          <p:spPr>
            <a:xfrm>
              <a:off x="1659000" y="463794"/>
              <a:ext cx="6588000" cy="828000"/>
            </a:xfrm>
            <a:prstGeom prst="rect">
              <a:avLst/>
            </a:prstGeom>
            <a:solidFill>
              <a:srgbClr val="E2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游ゴシック" panose="020B0400000000000000" pitchFamily="50" charset="-128"/>
                  <a:ea typeface="游ゴシック" panose="020B0400000000000000" pitchFamily="50" charset="-128"/>
                </a:rPr>
                <a:t>下記の調査概要をもとに解説いたします</a:t>
              </a:r>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10" name="二等辺三角形 9">
              <a:extLst>
                <a:ext uri="{FF2B5EF4-FFF2-40B4-BE49-F238E27FC236}">
                  <a16:creationId xmlns:a16="http://schemas.microsoft.com/office/drawing/2014/main" id="{4C055702-1F9B-C57B-362E-8996357425BE}"/>
                </a:ext>
              </a:extLst>
            </p:cNvPr>
            <p:cNvSpPr/>
            <p:nvPr/>
          </p:nvSpPr>
          <p:spPr>
            <a:xfrm rot="10800000">
              <a:off x="4788112" y="1201668"/>
              <a:ext cx="329777" cy="284291"/>
            </a:xfrm>
            <a:prstGeom prst="triangle">
              <a:avLst/>
            </a:prstGeom>
            <a:solidFill>
              <a:srgbClr val="E25A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43">
            <a:extLst>
              <a:ext uri="{FF2B5EF4-FFF2-40B4-BE49-F238E27FC236}">
                <a16:creationId xmlns:a16="http://schemas.microsoft.com/office/drawing/2014/main" id="{DE7FC9F1-A59A-C406-E18C-57A5E1CD23EC}"/>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4" name="Slide Number Placeholder 5">
            <a:extLst>
              <a:ext uri="{FF2B5EF4-FFF2-40B4-BE49-F238E27FC236}">
                <a16:creationId xmlns:a16="http://schemas.microsoft.com/office/drawing/2014/main" id="{F0DD0428-BA30-FC56-4F60-16D3F276E2A3}"/>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2</a:t>
            </a:fld>
            <a:endParaRPr kumimoji="1" lang="ja-JP" altLang="en-US" dirty="0"/>
          </a:p>
        </p:txBody>
      </p:sp>
    </p:spTree>
    <p:extLst>
      <p:ext uri="{BB962C8B-B14F-4D97-AF65-F5344CB8AC3E}">
        <p14:creationId xmlns:p14="http://schemas.microsoft.com/office/powerpoint/2010/main" val="248452343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5A4E"/>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A2DE694-84B4-D251-6200-3197E87BD4B3}"/>
              </a:ext>
            </a:extLst>
          </p:cNvPr>
          <p:cNvSpPr>
            <a:spLocks noGrp="1"/>
          </p:cNvSpPr>
          <p:nvPr>
            <p:ph type="title"/>
          </p:nvPr>
        </p:nvSpPr>
        <p:spPr>
          <a:xfrm>
            <a:off x="681038" y="2990126"/>
            <a:ext cx="8543925" cy="877748"/>
          </a:xfrm>
        </p:spPr>
        <p:txBody>
          <a:bodyPr>
            <a:normAutofit/>
          </a:bodyPr>
          <a:lstStyle/>
          <a:p>
            <a:pPr algn="ctr"/>
            <a:r>
              <a:rPr lang="ja-JP" altLang="en-US" sz="3600" dirty="0">
                <a:solidFill>
                  <a:schemeClr val="bg1"/>
                </a:solidFill>
              </a:rPr>
              <a:t>キャンペーン応募状況</a:t>
            </a:r>
          </a:p>
        </p:txBody>
      </p:sp>
      <p:sp>
        <p:nvSpPr>
          <p:cNvPr id="9" name="タイトル 2">
            <a:extLst>
              <a:ext uri="{FF2B5EF4-FFF2-40B4-BE49-F238E27FC236}">
                <a16:creationId xmlns:a16="http://schemas.microsoft.com/office/drawing/2014/main" id="{E0159BC5-9E4B-BC63-61E0-9DE21B7A394E}"/>
              </a:ext>
            </a:extLst>
          </p:cNvPr>
          <p:cNvSpPr txBox="1">
            <a:spLocks/>
          </p:cNvSpPr>
          <p:nvPr/>
        </p:nvSpPr>
        <p:spPr>
          <a:xfrm>
            <a:off x="681038" y="1923326"/>
            <a:ext cx="8543925" cy="8777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b="1"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4400" dirty="0">
                <a:solidFill>
                  <a:schemeClr val="bg1"/>
                </a:solidFill>
              </a:rPr>
              <a:t>01</a:t>
            </a:r>
            <a:endParaRPr lang="ja-JP" altLang="en-US" sz="4400" dirty="0">
              <a:solidFill>
                <a:schemeClr val="bg1"/>
              </a:solidFill>
            </a:endParaRPr>
          </a:p>
        </p:txBody>
      </p:sp>
      <p:cxnSp>
        <p:nvCxnSpPr>
          <p:cNvPr id="13" name="直線コネクタ 12">
            <a:extLst>
              <a:ext uri="{FF2B5EF4-FFF2-40B4-BE49-F238E27FC236}">
                <a16:creationId xmlns:a16="http://schemas.microsoft.com/office/drawing/2014/main" id="{06CA8109-F489-A77D-C7A3-DD6A57DDA07E}"/>
              </a:ext>
            </a:extLst>
          </p:cNvPr>
          <p:cNvCxnSpPr>
            <a:cxnSpLocks/>
          </p:cNvCxnSpPr>
          <p:nvPr/>
        </p:nvCxnSpPr>
        <p:spPr>
          <a:xfrm flipV="1">
            <a:off x="4323000" y="2856776"/>
            <a:ext cx="1260000" cy="16070"/>
          </a:xfrm>
          <a:prstGeom prst="line">
            <a:avLst/>
          </a:prstGeom>
          <a:ln w="3492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43">
            <a:extLst>
              <a:ext uri="{FF2B5EF4-FFF2-40B4-BE49-F238E27FC236}">
                <a16:creationId xmlns:a16="http://schemas.microsoft.com/office/drawing/2014/main" id="{194615A3-C111-8A80-7593-C2694B911925}"/>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4" name="Slide Number Placeholder 5">
            <a:extLst>
              <a:ext uri="{FF2B5EF4-FFF2-40B4-BE49-F238E27FC236}">
                <a16:creationId xmlns:a16="http://schemas.microsoft.com/office/drawing/2014/main" id="{FDB499D7-4102-FB48-D520-CCD27920769B}"/>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solidFill>
                  <a:schemeClr val="bg1"/>
                </a:solidFill>
              </a:rPr>
              <a:pPr/>
              <a:t>3</a:t>
            </a:fld>
            <a:endParaRPr kumimoji="1" lang="ja-JP" altLang="en-US" dirty="0">
              <a:solidFill>
                <a:schemeClr val="bg1"/>
              </a:solidFill>
            </a:endParaRPr>
          </a:p>
        </p:txBody>
      </p:sp>
    </p:spTree>
    <p:extLst>
      <p:ext uri="{BB962C8B-B14F-4D97-AF65-F5344CB8AC3E}">
        <p14:creationId xmlns:p14="http://schemas.microsoft.com/office/powerpoint/2010/main" val="158992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E23456-0A37-02DC-4FA2-3741B95DBF6F}"/>
              </a:ext>
            </a:extLst>
          </p:cNvPr>
          <p:cNvSpPr>
            <a:spLocks noGrp="1"/>
          </p:cNvSpPr>
          <p:nvPr>
            <p:ph type="title"/>
          </p:nvPr>
        </p:nvSpPr>
        <p:spPr>
          <a:xfrm>
            <a:off x="681037" y="285040"/>
            <a:ext cx="8543925" cy="768348"/>
          </a:xfrm>
        </p:spPr>
        <p:txBody>
          <a:bodyPr>
            <a:normAutofit/>
          </a:bodyPr>
          <a:lstStyle/>
          <a:p>
            <a:pPr algn="ctr"/>
            <a:r>
              <a:rPr kumimoji="1" lang="ja-JP" altLang="en-US" sz="2800" dirty="0"/>
              <a:t>過去</a:t>
            </a:r>
            <a:r>
              <a:rPr kumimoji="1" lang="en-US" altLang="ja-JP" sz="2800" dirty="0"/>
              <a:t>1</a:t>
            </a:r>
            <a:r>
              <a:rPr kumimoji="1" lang="ja-JP" altLang="en-US" sz="2800" dirty="0"/>
              <a:t>年間のキャンペーン応募経験</a:t>
            </a:r>
          </a:p>
        </p:txBody>
      </p:sp>
      <p:sp>
        <p:nvSpPr>
          <p:cNvPr id="36" name="テキスト ボックス 10">
            <a:extLst>
              <a:ext uri="{FF2B5EF4-FFF2-40B4-BE49-F238E27FC236}">
                <a16:creationId xmlns:a16="http://schemas.microsoft.com/office/drawing/2014/main" id="{D314CA6F-E72C-BE9C-DE21-D2338EFD3D83}"/>
              </a:ext>
            </a:extLst>
          </p:cNvPr>
          <p:cNvSpPr txBox="1"/>
          <p:nvPr/>
        </p:nvSpPr>
        <p:spPr>
          <a:xfrm>
            <a:off x="434268" y="5377379"/>
            <a:ext cx="9083541" cy="89691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20~50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代男女はオープンキャンペーンよりもクローズドキャンペーンの方が応募経験率が高く、</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一方で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代男女は低くなっている。また、中でもクローズドキャンペーンにおける</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代男性の応募経験率が</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著しく高く、比較的財力も高く商品購入を伴うキャンペーンに応募することに抵抗がない性年代であるといえる。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43">
            <a:extLst>
              <a:ext uri="{FF2B5EF4-FFF2-40B4-BE49-F238E27FC236}">
                <a16:creationId xmlns:a16="http://schemas.microsoft.com/office/drawing/2014/main" id="{EC43D7CB-9266-CE23-897C-92A0803340A6}"/>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BDEBA1E-EBFD-BB7E-3525-2B8CE48AEC96}"/>
              </a:ext>
            </a:extLst>
          </p:cNvPr>
          <p:cNvSpPr/>
          <p:nvPr/>
        </p:nvSpPr>
        <p:spPr>
          <a:xfrm>
            <a:off x="422724" y="2265680"/>
            <a:ext cx="4392000" cy="2914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86" name="グループ化 85">
            <a:extLst>
              <a:ext uri="{FF2B5EF4-FFF2-40B4-BE49-F238E27FC236}">
                <a16:creationId xmlns:a16="http://schemas.microsoft.com/office/drawing/2014/main" id="{5C7DE3B6-3120-7757-E083-D2B78481BB97}"/>
              </a:ext>
            </a:extLst>
          </p:cNvPr>
          <p:cNvGrpSpPr/>
          <p:nvPr/>
        </p:nvGrpSpPr>
        <p:grpSpPr>
          <a:xfrm>
            <a:off x="387338" y="2360575"/>
            <a:ext cx="4392852" cy="2726428"/>
            <a:chOff x="387338" y="2360575"/>
            <a:chExt cx="4392852" cy="2726428"/>
          </a:xfrm>
        </p:grpSpPr>
        <p:graphicFrame>
          <p:nvGraphicFramePr>
            <p:cNvPr id="20" name="グラフ 19">
              <a:extLst>
                <a:ext uri="{FF2B5EF4-FFF2-40B4-BE49-F238E27FC236}">
                  <a16:creationId xmlns:a16="http://schemas.microsoft.com/office/drawing/2014/main" id="{B052B3DD-8523-04C2-6A74-E0CA844BE371}"/>
                </a:ext>
              </a:extLst>
            </p:cNvPr>
            <p:cNvGraphicFramePr/>
            <p:nvPr>
              <p:extLst>
                <p:ext uri="{D42A27DB-BD31-4B8C-83A1-F6EECF244321}">
                  <p14:modId xmlns:p14="http://schemas.microsoft.com/office/powerpoint/2010/main" val="3504004350"/>
                </p:ext>
              </p:extLst>
            </p:nvPr>
          </p:nvGraphicFramePr>
          <p:xfrm>
            <a:off x="508228" y="2588476"/>
            <a:ext cx="4271962" cy="2498527"/>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10">
              <a:extLst>
                <a:ext uri="{FF2B5EF4-FFF2-40B4-BE49-F238E27FC236}">
                  <a16:creationId xmlns:a16="http://schemas.microsoft.com/office/drawing/2014/main" id="{D4AD0BA5-DC73-0BC3-8750-07ABB97F7B7A}"/>
                </a:ext>
              </a:extLst>
            </p:cNvPr>
            <p:cNvSpPr txBox="1"/>
            <p:nvPr/>
          </p:nvSpPr>
          <p:spPr>
            <a:xfrm>
              <a:off x="387338" y="2360575"/>
              <a:ext cx="550497" cy="2803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900" b="1" dirty="0">
                  <a:solidFill>
                    <a:schemeClr val="bg2">
                      <a:lumMod val="10000"/>
                    </a:schemeClr>
                  </a:solidFill>
                  <a:latin typeface="游ゴシック" panose="020B0400000000000000" pitchFamily="50" charset="-128"/>
                  <a:ea typeface="游ゴシック" panose="020B0400000000000000" pitchFamily="50" charset="-128"/>
                </a:rPr>
                <a:t>（</a:t>
              </a:r>
              <a:r>
                <a:rPr lang="en-US" altLang="ja-JP" sz="900" b="1" dirty="0">
                  <a:solidFill>
                    <a:schemeClr val="bg2">
                      <a:lumMod val="10000"/>
                    </a:schemeClr>
                  </a:solidFill>
                  <a:latin typeface="游ゴシック" panose="020B0400000000000000" pitchFamily="50" charset="-128"/>
                  <a:ea typeface="游ゴシック" panose="020B0400000000000000" pitchFamily="50" charset="-128"/>
                </a:rPr>
                <a:t>%</a:t>
              </a:r>
              <a:r>
                <a:rPr lang="ja-JP" altLang="en-US" sz="900" b="1" dirty="0">
                  <a:solidFill>
                    <a:schemeClr val="bg2">
                      <a:lumMod val="10000"/>
                    </a:schemeClr>
                  </a:solidFill>
                  <a:latin typeface="游ゴシック" panose="020B0400000000000000" pitchFamily="50" charset="-128"/>
                  <a:ea typeface="游ゴシック" panose="020B0400000000000000" pitchFamily="50" charset="-128"/>
                </a:rPr>
                <a:t>）</a:t>
              </a:r>
              <a:endParaRPr lang="en-US" altLang="ja-JP" sz="900" b="1" dirty="0">
                <a:solidFill>
                  <a:schemeClr val="bg2">
                    <a:lumMod val="10000"/>
                  </a:schemeClr>
                </a:solidFill>
                <a:latin typeface="游ゴシック" panose="020B0400000000000000" pitchFamily="50" charset="-128"/>
                <a:ea typeface="游ゴシック" panose="020B0400000000000000" pitchFamily="50" charset="-128"/>
              </a:endParaRPr>
            </a:p>
          </p:txBody>
        </p:sp>
        <p:grpSp>
          <p:nvGrpSpPr>
            <p:cNvPr id="22" name="グループ化 21">
              <a:extLst>
                <a:ext uri="{FF2B5EF4-FFF2-40B4-BE49-F238E27FC236}">
                  <a16:creationId xmlns:a16="http://schemas.microsoft.com/office/drawing/2014/main" id="{A9326E1B-EA40-2399-2844-3370C8F1A82E}"/>
                </a:ext>
              </a:extLst>
            </p:cNvPr>
            <p:cNvGrpSpPr/>
            <p:nvPr/>
          </p:nvGrpSpPr>
          <p:grpSpPr>
            <a:xfrm>
              <a:off x="1888842" y="4783803"/>
              <a:ext cx="1515855" cy="302836"/>
              <a:chOff x="2472201" y="4313674"/>
              <a:chExt cx="1515855" cy="302836"/>
            </a:xfrm>
          </p:grpSpPr>
          <p:grpSp>
            <p:nvGrpSpPr>
              <p:cNvPr id="23" name="グループ化 22">
                <a:extLst>
                  <a:ext uri="{FF2B5EF4-FFF2-40B4-BE49-F238E27FC236}">
                    <a16:creationId xmlns:a16="http://schemas.microsoft.com/office/drawing/2014/main" id="{97A3CCC3-417F-69A3-96AC-1815600E04DE}"/>
                  </a:ext>
                </a:extLst>
              </p:cNvPr>
              <p:cNvGrpSpPr/>
              <p:nvPr/>
            </p:nvGrpSpPr>
            <p:grpSpPr>
              <a:xfrm>
                <a:off x="2472201" y="4315337"/>
                <a:ext cx="699166" cy="301173"/>
                <a:chOff x="2472201" y="4316272"/>
                <a:chExt cx="699166" cy="301173"/>
              </a:xfrm>
            </p:grpSpPr>
            <p:sp>
              <p:nvSpPr>
                <p:cNvPr id="28" name="正方形/長方形 27">
                  <a:extLst>
                    <a:ext uri="{FF2B5EF4-FFF2-40B4-BE49-F238E27FC236}">
                      <a16:creationId xmlns:a16="http://schemas.microsoft.com/office/drawing/2014/main" id="{544A605C-338D-FBB0-B5D6-D96B33F808CF}"/>
                    </a:ext>
                  </a:extLst>
                </p:cNvPr>
                <p:cNvSpPr/>
                <p:nvPr/>
              </p:nvSpPr>
              <p:spPr>
                <a:xfrm>
                  <a:off x="2472201" y="4415568"/>
                  <a:ext cx="144000" cy="144000"/>
                </a:xfrm>
                <a:prstGeom prst="rect">
                  <a:avLst/>
                </a:prstGeom>
                <a:solidFill>
                  <a:srgbClr val="BDD7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9" name="テキスト ボックス 10">
                  <a:extLst>
                    <a:ext uri="{FF2B5EF4-FFF2-40B4-BE49-F238E27FC236}">
                      <a16:creationId xmlns:a16="http://schemas.microsoft.com/office/drawing/2014/main" id="{71D46242-6598-9901-E87D-EF48DF35B26F}"/>
                    </a:ext>
                  </a:extLst>
                </p:cNvPr>
                <p:cNvSpPr txBox="1"/>
                <p:nvPr/>
              </p:nvSpPr>
              <p:spPr>
                <a:xfrm>
                  <a:off x="2539121" y="4316272"/>
                  <a:ext cx="632246" cy="3011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：男性</a:t>
                  </a:r>
                  <a:endParaRPr lang="en-US" altLang="ja-JP"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CB6040AC-5E45-35AA-674B-5954BF64C79D}"/>
                  </a:ext>
                </a:extLst>
              </p:cNvPr>
              <p:cNvGrpSpPr/>
              <p:nvPr/>
            </p:nvGrpSpPr>
            <p:grpSpPr>
              <a:xfrm>
                <a:off x="3312866" y="4313674"/>
                <a:ext cx="675190" cy="301173"/>
                <a:chOff x="2398466" y="4313197"/>
                <a:chExt cx="675190" cy="301173"/>
              </a:xfrm>
            </p:grpSpPr>
            <p:sp>
              <p:nvSpPr>
                <p:cNvPr id="26" name="テキスト ボックス 10">
                  <a:extLst>
                    <a:ext uri="{FF2B5EF4-FFF2-40B4-BE49-F238E27FC236}">
                      <a16:creationId xmlns:a16="http://schemas.microsoft.com/office/drawing/2014/main" id="{14216D53-4C3F-231B-737F-8116C17410AE}"/>
                    </a:ext>
                  </a:extLst>
                </p:cNvPr>
                <p:cNvSpPr txBox="1"/>
                <p:nvPr/>
              </p:nvSpPr>
              <p:spPr>
                <a:xfrm>
                  <a:off x="2489456" y="4313197"/>
                  <a:ext cx="584200" cy="3011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en-US" altLang="ja-JP"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EF3DCA83-6350-FC79-4422-15137C24DDAB}"/>
                    </a:ext>
                  </a:extLst>
                </p:cNvPr>
                <p:cNvSpPr/>
                <p:nvPr/>
              </p:nvSpPr>
              <p:spPr>
                <a:xfrm>
                  <a:off x="2398466" y="4407758"/>
                  <a:ext cx="144000" cy="144000"/>
                </a:xfrm>
                <a:prstGeom prst="rect">
                  <a:avLst/>
                </a:prstGeom>
                <a:solidFill>
                  <a:srgbClr val="F5C5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grpSp>
      </p:grpSp>
      <p:sp>
        <p:nvSpPr>
          <p:cNvPr id="72" name="正方形/長方形 71">
            <a:extLst>
              <a:ext uri="{FF2B5EF4-FFF2-40B4-BE49-F238E27FC236}">
                <a16:creationId xmlns:a16="http://schemas.microsoft.com/office/drawing/2014/main" id="{FE48C7AF-E236-741E-6E9A-C42912E8F7C0}"/>
              </a:ext>
            </a:extLst>
          </p:cNvPr>
          <p:cNvSpPr/>
          <p:nvPr/>
        </p:nvSpPr>
        <p:spPr>
          <a:xfrm>
            <a:off x="5125810" y="2263652"/>
            <a:ext cx="4392000" cy="29146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3" name="四角形: 角を丸くする 72">
            <a:extLst>
              <a:ext uri="{FF2B5EF4-FFF2-40B4-BE49-F238E27FC236}">
                <a16:creationId xmlns:a16="http://schemas.microsoft.com/office/drawing/2014/main" id="{948B507C-AEA6-B9C2-2F7B-4B6B38F241BD}"/>
              </a:ext>
            </a:extLst>
          </p:cNvPr>
          <p:cNvSpPr/>
          <p:nvPr/>
        </p:nvSpPr>
        <p:spPr>
          <a:xfrm>
            <a:off x="5953398" y="2082017"/>
            <a:ext cx="2736824" cy="395021"/>
          </a:xfrm>
          <a:prstGeom prst="roundRect">
            <a:avLst>
              <a:gd name="adj" fmla="val 50000"/>
            </a:avLst>
          </a:prstGeom>
          <a:solidFill>
            <a:srgbClr val="E25A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クローズドキャンペーン</a:t>
            </a:r>
          </a:p>
        </p:txBody>
      </p:sp>
      <p:grpSp>
        <p:nvGrpSpPr>
          <p:cNvPr id="74" name="グループ化 73">
            <a:extLst>
              <a:ext uri="{FF2B5EF4-FFF2-40B4-BE49-F238E27FC236}">
                <a16:creationId xmlns:a16="http://schemas.microsoft.com/office/drawing/2014/main" id="{937DAB95-421B-C8F9-5209-818ACECD55C6}"/>
              </a:ext>
            </a:extLst>
          </p:cNvPr>
          <p:cNvGrpSpPr/>
          <p:nvPr/>
        </p:nvGrpSpPr>
        <p:grpSpPr>
          <a:xfrm>
            <a:off x="5090424" y="2358548"/>
            <a:ext cx="4392852" cy="2726428"/>
            <a:chOff x="326408" y="2173712"/>
            <a:chExt cx="4392852" cy="2726428"/>
          </a:xfrm>
        </p:grpSpPr>
        <p:graphicFrame>
          <p:nvGraphicFramePr>
            <p:cNvPr id="75" name="グラフ 74">
              <a:extLst>
                <a:ext uri="{FF2B5EF4-FFF2-40B4-BE49-F238E27FC236}">
                  <a16:creationId xmlns:a16="http://schemas.microsoft.com/office/drawing/2014/main" id="{E9600591-2F93-8EF5-92C8-672D52BD8389}"/>
                </a:ext>
              </a:extLst>
            </p:cNvPr>
            <p:cNvGraphicFramePr/>
            <p:nvPr>
              <p:extLst>
                <p:ext uri="{D42A27DB-BD31-4B8C-83A1-F6EECF244321}">
                  <p14:modId xmlns:p14="http://schemas.microsoft.com/office/powerpoint/2010/main" val="3122679889"/>
                </p:ext>
              </p:extLst>
            </p:nvPr>
          </p:nvGraphicFramePr>
          <p:xfrm>
            <a:off x="447298" y="2401613"/>
            <a:ext cx="4271962" cy="2498527"/>
          </p:xfrm>
          <a:graphic>
            <a:graphicData uri="http://schemas.openxmlformats.org/drawingml/2006/chart">
              <c:chart xmlns:c="http://schemas.openxmlformats.org/drawingml/2006/chart" xmlns:r="http://schemas.openxmlformats.org/officeDocument/2006/relationships" r:id="rId4"/>
            </a:graphicData>
          </a:graphic>
        </p:graphicFrame>
        <p:sp>
          <p:nvSpPr>
            <p:cNvPr id="76" name="テキスト ボックス 10">
              <a:extLst>
                <a:ext uri="{FF2B5EF4-FFF2-40B4-BE49-F238E27FC236}">
                  <a16:creationId xmlns:a16="http://schemas.microsoft.com/office/drawing/2014/main" id="{F620BB4C-8049-F7B2-B864-5C3CCE57048C}"/>
                </a:ext>
              </a:extLst>
            </p:cNvPr>
            <p:cNvSpPr txBox="1"/>
            <p:nvPr/>
          </p:nvSpPr>
          <p:spPr>
            <a:xfrm>
              <a:off x="326408" y="2173712"/>
              <a:ext cx="550497" cy="2803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900" b="1" dirty="0">
                  <a:solidFill>
                    <a:schemeClr val="bg2">
                      <a:lumMod val="10000"/>
                    </a:schemeClr>
                  </a:solidFill>
                  <a:latin typeface="游ゴシック" panose="020B0400000000000000" pitchFamily="50" charset="-128"/>
                  <a:ea typeface="游ゴシック" panose="020B0400000000000000" pitchFamily="50" charset="-128"/>
                </a:rPr>
                <a:t>（</a:t>
              </a:r>
              <a:r>
                <a:rPr lang="en-US" altLang="ja-JP" sz="900" b="1" dirty="0">
                  <a:solidFill>
                    <a:schemeClr val="bg2">
                      <a:lumMod val="10000"/>
                    </a:schemeClr>
                  </a:solidFill>
                  <a:latin typeface="游ゴシック" panose="020B0400000000000000" pitchFamily="50" charset="-128"/>
                  <a:ea typeface="游ゴシック" panose="020B0400000000000000" pitchFamily="50" charset="-128"/>
                </a:rPr>
                <a:t>%</a:t>
              </a:r>
              <a:r>
                <a:rPr lang="ja-JP" altLang="en-US" sz="900" b="1" dirty="0">
                  <a:solidFill>
                    <a:schemeClr val="bg2">
                      <a:lumMod val="10000"/>
                    </a:schemeClr>
                  </a:solidFill>
                  <a:latin typeface="游ゴシック" panose="020B0400000000000000" pitchFamily="50" charset="-128"/>
                  <a:ea typeface="游ゴシック" panose="020B0400000000000000" pitchFamily="50" charset="-128"/>
                </a:rPr>
                <a:t>）</a:t>
              </a:r>
              <a:endParaRPr lang="en-US" altLang="ja-JP" sz="900" b="1" dirty="0">
                <a:solidFill>
                  <a:schemeClr val="bg2">
                    <a:lumMod val="10000"/>
                  </a:schemeClr>
                </a:solidFill>
                <a:latin typeface="游ゴシック" panose="020B0400000000000000" pitchFamily="50" charset="-128"/>
                <a:ea typeface="游ゴシック" panose="020B0400000000000000" pitchFamily="50" charset="-128"/>
              </a:endParaRPr>
            </a:p>
          </p:txBody>
        </p:sp>
        <p:grpSp>
          <p:nvGrpSpPr>
            <p:cNvPr id="77" name="グループ化 76">
              <a:extLst>
                <a:ext uri="{FF2B5EF4-FFF2-40B4-BE49-F238E27FC236}">
                  <a16:creationId xmlns:a16="http://schemas.microsoft.com/office/drawing/2014/main" id="{B1DE511F-2A63-48F6-948E-AFADD0B2093B}"/>
                </a:ext>
              </a:extLst>
            </p:cNvPr>
            <p:cNvGrpSpPr/>
            <p:nvPr/>
          </p:nvGrpSpPr>
          <p:grpSpPr>
            <a:xfrm>
              <a:off x="1862456" y="4596940"/>
              <a:ext cx="1515855" cy="302836"/>
              <a:chOff x="2506745" y="4313674"/>
              <a:chExt cx="1515855" cy="302836"/>
            </a:xfrm>
          </p:grpSpPr>
          <p:grpSp>
            <p:nvGrpSpPr>
              <p:cNvPr id="78" name="グループ化 77">
                <a:extLst>
                  <a:ext uri="{FF2B5EF4-FFF2-40B4-BE49-F238E27FC236}">
                    <a16:creationId xmlns:a16="http://schemas.microsoft.com/office/drawing/2014/main" id="{94CB2B6E-CD25-28F4-37A2-2A9E7A984E71}"/>
                  </a:ext>
                </a:extLst>
              </p:cNvPr>
              <p:cNvGrpSpPr/>
              <p:nvPr/>
            </p:nvGrpSpPr>
            <p:grpSpPr>
              <a:xfrm>
                <a:off x="2506745" y="4315337"/>
                <a:ext cx="699166" cy="301173"/>
                <a:chOff x="2506745" y="4316272"/>
                <a:chExt cx="699166" cy="301173"/>
              </a:xfrm>
            </p:grpSpPr>
            <p:sp>
              <p:nvSpPr>
                <p:cNvPr id="82" name="正方形/長方形 81">
                  <a:extLst>
                    <a:ext uri="{FF2B5EF4-FFF2-40B4-BE49-F238E27FC236}">
                      <a16:creationId xmlns:a16="http://schemas.microsoft.com/office/drawing/2014/main" id="{DB051B4D-8D85-F68A-F2F7-F5CFCABAB21F}"/>
                    </a:ext>
                  </a:extLst>
                </p:cNvPr>
                <p:cNvSpPr/>
                <p:nvPr/>
              </p:nvSpPr>
              <p:spPr>
                <a:xfrm>
                  <a:off x="2506745" y="4415568"/>
                  <a:ext cx="144000" cy="144000"/>
                </a:xfrm>
                <a:prstGeom prst="rect">
                  <a:avLst/>
                </a:prstGeom>
                <a:solidFill>
                  <a:srgbClr val="BDD7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3" name="テキスト ボックス 10">
                  <a:extLst>
                    <a:ext uri="{FF2B5EF4-FFF2-40B4-BE49-F238E27FC236}">
                      <a16:creationId xmlns:a16="http://schemas.microsoft.com/office/drawing/2014/main" id="{48741685-2B8C-0F30-1401-F677B96DD140}"/>
                    </a:ext>
                  </a:extLst>
                </p:cNvPr>
                <p:cNvSpPr txBox="1"/>
                <p:nvPr/>
              </p:nvSpPr>
              <p:spPr>
                <a:xfrm>
                  <a:off x="2573665" y="4316272"/>
                  <a:ext cx="632246" cy="3011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：男性</a:t>
                  </a:r>
                  <a:endParaRPr lang="en-US" altLang="ja-JP"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79" name="グループ化 78">
                <a:extLst>
                  <a:ext uri="{FF2B5EF4-FFF2-40B4-BE49-F238E27FC236}">
                    <a16:creationId xmlns:a16="http://schemas.microsoft.com/office/drawing/2014/main" id="{377BC0CB-CF00-C695-9C58-9716F13A1F19}"/>
                  </a:ext>
                </a:extLst>
              </p:cNvPr>
              <p:cNvGrpSpPr/>
              <p:nvPr/>
            </p:nvGrpSpPr>
            <p:grpSpPr>
              <a:xfrm>
                <a:off x="3347410" y="4313674"/>
                <a:ext cx="675190" cy="301173"/>
                <a:chOff x="2433010" y="4313197"/>
                <a:chExt cx="675190" cy="301173"/>
              </a:xfrm>
            </p:grpSpPr>
            <p:sp>
              <p:nvSpPr>
                <p:cNvPr id="80" name="テキスト ボックス 10">
                  <a:extLst>
                    <a:ext uri="{FF2B5EF4-FFF2-40B4-BE49-F238E27FC236}">
                      <a16:creationId xmlns:a16="http://schemas.microsoft.com/office/drawing/2014/main" id="{A408B102-5B8C-0DF7-B316-A8C7983EC407}"/>
                    </a:ext>
                  </a:extLst>
                </p:cNvPr>
                <p:cNvSpPr txBox="1"/>
                <p:nvPr/>
              </p:nvSpPr>
              <p:spPr>
                <a:xfrm>
                  <a:off x="2524000" y="4313197"/>
                  <a:ext cx="584200" cy="30117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en-US" altLang="ja-JP" sz="10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81" name="正方形/長方形 80">
                  <a:extLst>
                    <a:ext uri="{FF2B5EF4-FFF2-40B4-BE49-F238E27FC236}">
                      <a16:creationId xmlns:a16="http://schemas.microsoft.com/office/drawing/2014/main" id="{CF34BCCF-A7B8-23B3-71BC-E4C5AC1AEBCA}"/>
                    </a:ext>
                  </a:extLst>
                </p:cNvPr>
                <p:cNvSpPr/>
                <p:nvPr/>
              </p:nvSpPr>
              <p:spPr>
                <a:xfrm>
                  <a:off x="2433010" y="4407758"/>
                  <a:ext cx="144000" cy="144000"/>
                </a:xfrm>
                <a:prstGeom prst="rect">
                  <a:avLst/>
                </a:prstGeom>
                <a:solidFill>
                  <a:srgbClr val="F5C5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grpSp>
      </p:grpSp>
      <p:sp>
        <p:nvSpPr>
          <p:cNvPr id="84" name="四角形: 角を丸くする 83">
            <a:extLst>
              <a:ext uri="{FF2B5EF4-FFF2-40B4-BE49-F238E27FC236}">
                <a16:creationId xmlns:a16="http://schemas.microsoft.com/office/drawing/2014/main" id="{48A335C3-C133-FFA1-5FD9-063B0BF0442F}"/>
              </a:ext>
            </a:extLst>
          </p:cNvPr>
          <p:cNvSpPr/>
          <p:nvPr/>
        </p:nvSpPr>
        <p:spPr>
          <a:xfrm>
            <a:off x="1250312" y="2078409"/>
            <a:ext cx="2736824" cy="395021"/>
          </a:xfrm>
          <a:prstGeom prst="roundRect">
            <a:avLst>
              <a:gd name="adj" fmla="val 50000"/>
            </a:avLst>
          </a:prstGeom>
          <a:solidFill>
            <a:srgbClr val="E25A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オープンキャンペーン</a:t>
            </a:r>
          </a:p>
        </p:txBody>
      </p:sp>
      <p:sp>
        <p:nvSpPr>
          <p:cNvPr id="85" name="テキスト ボックス 84">
            <a:extLst>
              <a:ext uri="{FF2B5EF4-FFF2-40B4-BE49-F238E27FC236}">
                <a16:creationId xmlns:a16="http://schemas.microsoft.com/office/drawing/2014/main" id="{8E34BC72-7032-2773-E422-962E89640CDB}"/>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直近</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1</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年以内に企業が実施するプレゼントキャンペーンに応募した</a:t>
            </a:r>
            <a:r>
              <a:rPr lang="ja-JP" altLang="en-US" sz="1200" b="1" dirty="0">
                <a:solidFill>
                  <a:srgbClr val="FF0000"/>
                </a:solidFill>
                <a:latin typeface="游ゴシック" panose="020B0400000000000000" pitchFamily="50" charset="-128"/>
                <a:ea typeface="游ゴシック" panose="020B0400000000000000" pitchFamily="50" charset="-128"/>
              </a:rPr>
              <a:t>経験</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sp>
        <p:nvSpPr>
          <p:cNvPr id="87" name="吹き出し: 円形 86">
            <a:extLst>
              <a:ext uri="{FF2B5EF4-FFF2-40B4-BE49-F238E27FC236}">
                <a16:creationId xmlns:a16="http://schemas.microsoft.com/office/drawing/2014/main" id="{A531791E-B31C-FE1C-EA22-2404BB645625}"/>
              </a:ext>
            </a:extLst>
          </p:cNvPr>
          <p:cNvSpPr/>
          <p:nvPr/>
        </p:nvSpPr>
        <p:spPr>
          <a:xfrm>
            <a:off x="7207702" y="2651534"/>
            <a:ext cx="662869" cy="662869"/>
          </a:xfrm>
          <a:prstGeom prst="wedgeEllipseCallout">
            <a:avLst>
              <a:gd name="adj1" fmla="val -53829"/>
              <a:gd name="adj2" fmla="val 28619"/>
            </a:avLst>
          </a:prstGeom>
          <a:solidFill>
            <a:srgbClr val="FFFFFF"/>
          </a:solidFill>
          <a:ln w="25400">
            <a:solidFill>
              <a:srgbClr val="4472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rgbClr val="4472C4"/>
                </a:solidFill>
                <a:latin typeface="游ゴシック" panose="020B0400000000000000" pitchFamily="50" charset="-128"/>
                <a:ea typeface="游ゴシック" panose="020B0400000000000000" pitchFamily="50" charset="-128"/>
              </a:rPr>
              <a:t>41.5%</a:t>
            </a:r>
            <a:endParaRPr kumimoji="1" lang="ja-JP" altLang="en-US" sz="1200" b="1" dirty="0">
              <a:solidFill>
                <a:srgbClr val="4472C4"/>
              </a:solidFill>
              <a:latin typeface="游ゴシック" panose="020B0400000000000000" pitchFamily="50" charset="-128"/>
              <a:ea typeface="游ゴシック" panose="020B0400000000000000" pitchFamily="50" charset="-128"/>
            </a:endParaRPr>
          </a:p>
        </p:txBody>
      </p:sp>
      <p:sp>
        <p:nvSpPr>
          <p:cNvPr id="4" name="Slide Number Placeholder 5">
            <a:extLst>
              <a:ext uri="{FF2B5EF4-FFF2-40B4-BE49-F238E27FC236}">
                <a16:creationId xmlns:a16="http://schemas.microsoft.com/office/drawing/2014/main" id="{CDC064EE-D869-AE5B-00A7-DE278B36AD4A}"/>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4</a:t>
            </a:fld>
            <a:endParaRPr kumimoji="1" lang="ja-JP" altLang="en-US" dirty="0"/>
          </a:p>
        </p:txBody>
      </p:sp>
    </p:spTree>
    <p:extLst>
      <p:ext uri="{BB962C8B-B14F-4D97-AF65-F5344CB8AC3E}">
        <p14:creationId xmlns:p14="http://schemas.microsoft.com/office/powerpoint/2010/main" val="56482978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D2EAD4A4-A669-8225-DE3A-FC6D8400D17C}"/>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538DC488-75D3-51F5-6794-773429FB50FB}"/>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直近</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1</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年以内に企業が実施するキャンペーンに応募経験がある方の</a:t>
            </a:r>
            <a:r>
              <a:rPr lang="ja-JP" altLang="en-US" sz="1200" b="1" dirty="0">
                <a:solidFill>
                  <a:srgbClr val="FF0000"/>
                </a:solidFill>
                <a:latin typeface="游ゴシック" panose="020B0400000000000000" pitchFamily="50" charset="-128"/>
                <a:ea typeface="游ゴシック" panose="020B0400000000000000" pitchFamily="50" charset="-128"/>
              </a:rPr>
              <a:t>キャンペーンカテゴリー</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endParaRPr lang="ja-JP" altLang="en-US" sz="1200" b="1" dirty="0">
              <a:solidFill>
                <a:schemeClr val="bg2">
                  <a:lumMod val="10000"/>
                </a:schemeClr>
              </a:solidFill>
              <a:latin typeface="游ゴシック" panose="020B0400000000000000" pitchFamily="50" charset="-128"/>
              <a:ea typeface="游ゴシック" panose="020B0400000000000000" pitchFamily="50" charset="-128"/>
            </a:endParaRPr>
          </a:p>
        </p:txBody>
      </p:sp>
      <p:sp>
        <p:nvSpPr>
          <p:cNvPr id="11" name="タイトル 1">
            <a:extLst>
              <a:ext uri="{FF2B5EF4-FFF2-40B4-BE49-F238E27FC236}">
                <a16:creationId xmlns:a16="http://schemas.microsoft.com/office/drawing/2014/main" id="{B2C8AA79-1B93-55F7-C775-327F9058FB2E}"/>
              </a:ext>
            </a:extLst>
          </p:cNvPr>
          <p:cNvSpPr>
            <a:spLocks noGrp="1"/>
          </p:cNvSpPr>
          <p:nvPr>
            <p:ph type="title"/>
          </p:nvPr>
        </p:nvSpPr>
        <p:spPr>
          <a:xfrm>
            <a:off x="681037" y="285040"/>
            <a:ext cx="8543925" cy="768348"/>
          </a:xfrm>
        </p:spPr>
        <p:txBody>
          <a:bodyPr>
            <a:normAutofit/>
          </a:bodyPr>
          <a:lstStyle/>
          <a:p>
            <a:pPr algn="ctr"/>
            <a:r>
              <a:rPr kumimoji="1" lang="ja-JP" altLang="en-US" sz="2800" dirty="0"/>
              <a:t>カテゴリー別の応募経験率</a:t>
            </a:r>
          </a:p>
        </p:txBody>
      </p:sp>
      <p:graphicFrame>
        <p:nvGraphicFramePr>
          <p:cNvPr id="15" name="表 6">
            <a:extLst>
              <a:ext uri="{FF2B5EF4-FFF2-40B4-BE49-F238E27FC236}">
                <a16:creationId xmlns:a16="http://schemas.microsoft.com/office/drawing/2014/main" id="{580F7F4A-E508-5B9F-14B2-7C411CF3F41E}"/>
              </a:ext>
            </a:extLst>
          </p:cNvPr>
          <p:cNvGraphicFramePr>
            <a:graphicFrameLocks noGrp="1"/>
          </p:cNvGraphicFramePr>
          <p:nvPr>
            <p:extLst>
              <p:ext uri="{D42A27DB-BD31-4B8C-83A1-F6EECF244321}">
                <p14:modId xmlns:p14="http://schemas.microsoft.com/office/powerpoint/2010/main" val="1709660548"/>
              </p:ext>
            </p:extLst>
          </p:nvPr>
        </p:nvGraphicFramePr>
        <p:xfrm>
          <a:off x="1080293" y="1897462"/>
          <a:ext cx="7745413" cy="3373106"/>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474496">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応募経験があるカテゴリー</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576)</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多い性年代</a:t>
                      </a: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食品</a:t>
                      </a:r>
                      <a:endParaRPr kumimoji="1" lang="en-US" altLang="ja-JP"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414</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71.9</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50</a:t>
                      </a:r>
                      <a:r>
                        <a:rPr kumimoji="1" lang="ja-JP" altLang="en-US" sz="1200" b="1" dirty="0">
                          <a:latin typeface="游ゴシック" panose="020B0400000000000000" pitchFamily="50" charset="-128"/>
                          <a:ea typeface="游ゴシック" panose="020B0400000000000000" pitchFamily="50" charset="-128"/>
                        </a:rPr>
                        <a:t>代女性</a:t>
                      </a:r>
                    </a:p>
                  </a:txBody>
                  <a:tcPr anchor="ctr">
                    <a:lnT w="12700" cap="flat" cmpd="sng" algn="ctr">
                      <a:solidFill>
                        <a:schemeClr val="bg2">
                          <a:lumMod val="10000"/>
                        </a:schemeClr>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138919774"/>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飲料</a:t>
                      </a: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274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47.7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mn-ea"/>
                        </a:rPr>
                        <a:t>40</a:t>
                      </a:r>
                      <a:r>
                        <a:rPr kumimoji="1" lang="ja-JP" altLang="en-US" sz="1200" b="1" dirty="0">
                          <a:latin typeface="游ゴシック" panose="020B0400000000000000" pitchFamily="50" charset="-128"/>
                          <a:ea typeface="+mn-ea"/>
                        </a:rPr>
                        <a:t>代男性 </a:t>
                      </a:r>
                      <a:r>
                        <a:rPr kumimoji="1" lang="en-US" altLang="ja-JP" sz="1200" b="1" dirty="0">
                          <a:latin typeface="游ゴシック" panose="020B0400000000000000" pitchFamily="50" charset="-128"/>
                          <a:ea typeface="游ゴシック" panose="020B0400000000000000" pitchFamily="50" charset="-128"/>
                        </a:rPr>
                        <a:t>/ 60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accent4">
                        <a:lumMod val="20000"/>
                        <a:lumOff val="80000"/>
                      </a:schemeClr>
                    </a:solidFill>
                  </a:tcPr>
                </a:tc>
                <a:extLst>
                  <a:ext uri="{0D108BD9-81ED-4DB2-BD59-A6C34878D82A}">
                    <a16:rowId xmlns:a16="http://schemas.microsoft.com/office/drawing/2014/main" val="4166694009"/>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コスメ・化粧品＊</a:t>
                      </a:r>
                      <a:r>
                        <a:rPr kumimoji="1" lang="en-US" altLang="ja-JP" sz="1200" b="1" dirty="0">
                          <a:latin typeface="游ゴシック" panose="020B0400000000000000" pitchFamily="50" charset="-128"/>
                          <a:ea typeface="游ゴシック" panose="020B0400000000000000" pitchFamily="50" charset="-128"/>
                        </a:rPr>
                        <a:t>1</a:t>
                      </a: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99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17.2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accent4">
                        <a:lumMod val="20000"/>
                        <a:lumOff val="80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20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accent4">
                        <a:lumMod val="20000"/>
                        <a:lumOff val="80000"/>
                      </a:schemeClr>
                    </a:solidFill>
                  </a:tcPr>
                </a:tc>
                <a:extLst>
                  <a:ext uri="{0D108BD9-81ED-4DB2-BD59-A6C34878D82A}">
                    <a16:rowId xmlns:a16="http://schemas.microsoft.com/office/drawing/2014/main" val="1134823908"/>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日用品・日用雑貨</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96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16.7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a:t>
                      </a:r>
                      <a:r>
                        <a:rPr kumimoji="1" lang="ja-JP" altLang="en-US" sz="1200" b="1" dirty="0">
                          <a:latin typeface="游ゴシック" panose="020B0400000000000000" pitchFamily="50" charset="-128"/>
                          <a:ea typeface="游ゴシック" panose="020B0400000000000000" pitchFamily="50" charset="-128"/>
                        </a:rPr>
                        <a:t>歳女性 </a:t>
                      </a:r>
                      <a:r>
                        <a:rPr kumimoji="1" lang="en-US" altLang="ja-JP" sz="1200" b="1" dirty="0">
                          <a:latin typeface="游ゴシック" panose="020B0400000000000000" pitchFamily="50" charset="-128"/>
                          <a:ea typeface="游ゴシック" panose="020B0400000000000000" pitchFamily="50" charset="-128"/>
                        </a:rPr>
                        <a:t>/ 50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351082829"/>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スーパーマーケット＊</a:t>
                      </a: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73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12.8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chemeClr val="tx1"/>
                          </a:solidFill>
                          <a:latin typeface="游ゴシック" panose="020B0400000000000000" pitchFamily="50" charset="-128"/>
                          <a:ea typeface="游ゴシック" panose="020B0400000000000000" pitchFamily="50" charset="-128"/>
                        </a:rPr>
                        <a:t>60</a:t>
                      </a:r>
                      <a:r>
                        <a:rPr kumimoji="1" lang="ja-JP" altLang="en-US" sz="1200" b="1" dirty="0">
                          <a:solidFill>
                            <a:schemeClr val="tx1"/>
                          </a:solidFill>
                          <a:latin typeface="游ゴシック" panose="020B0400000000000000" pitchFamily="50" charset="-128"/>
                          <a:ea typeface="游ゴシック" panose="020B0400000000000000" pitchFamily="50" charset="-128"/>
                        </a:rPr>
                        <a:t>代男性 </a:t>
                      </a:r>
                      <a:r>
                        <a:rPr kumimoji="1" lang="en-US" altLang="ja-JP" sz="1200" b="1" dirty="0">
                          <a:solidFill>
                            <a:schemeClr val="tx1"/>
                          </a:solidFill>
                          <a:latin typeface="游ゴシック" panose="020B0400000000000000" pitchFamily="50" charset="-128"/>
                          <a:ea typeface="游ゴシック" panose="020B0400000000000000" pitchFamily="50" charset="-128"/>
                        </a:rPr>
                        <a:t>/</a:t>
                      </a:r>
                      <a:r>
                        <a:rPr kumimoji="1" lang="ja-JP" altLang="en-US" sz="1200" b="1" dirty="0">
                          <a:solidFill>
                            <a:schemeClr val="tx1"/>
                          </a:solidFill>
                          <a:latin typeface="游ゴシック" panose="020B0400000000000000" pitchFamily="50" charset="-128"/>
                          <a:ea typeface="游ゴシック" panose="020B0400000000000000" pitchFamily="50" charset="-128"/>
                        </a:rPr>
                        <a:t> </a:t>
                      </a:r>
                      <a:r>
                        <a:rPr kumimoji="1" lang="en-US" altLang="ja-JP" sz="1200" b="1" dirty="0">
                          <a:latin typeface="游ゴシック" panose="020B0400000000000000" pitchFamily="50" charset="-128"/>
                          <a:ea typeface="游ゴシック" panose="020B0400000000000000" pitchFamily="50" charset="-128"/>
                        </a:rPr>
                        <a:t>30~50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2257304632"/>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コンビニエンスストア＊</a:t>
                      </a: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a:t>
                      </a:r>
                      <a:r>
                        <a:rPr kumimoji="1" lang="ja-JP" altLang="en-US" sz="1200" b="1" dirty="0">
                          <a:latin typeface="游ゴシック" panose="020B0400000000000000" pitchFamily="50" charset="-128"/>
                          <a:ea typeface="游ゴシック" panose="020B0400000000000000" pitchFamily="50" charset="-128"/>
                        </a:rPr>
                        <a:t>代男性 </a:t>
                      </a:r>
                      <a:r>
                        <a:rPr kumimoji="1" lang="en-US" altLang="ja-JP" sz="1200" b="1" dirty="0">
                          <a:latin typeface="游ゴシック" panose="020B0400000000000000" pitchFamily="50" charset="-128"/>
                          <a:ea typeface="游ゴシック" panose="020B0400000000000000" pitchFamily="50" charset="-128"/>
                        </a:rPr>
                        <a:t>/ 30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1631980149"/>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ドラッグストア＊</a:t>
                      </a: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9.9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50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720934520"/>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家電</a:t>
                      </a:r>
                      <a:endParaRPr kumimoji="1" lang="en-US" altLang="ja-JP"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游ゴシック" panose="020B0400000000000000" pitchFamily="50" charset="-128"/>
                          <a:ea typeface="+mn-ea"/>
                        </a:rPr>
                        <a:t>40</a:t>
                      </a:r>
                      <a:r>
                        <a:rPr kumimoji="1" lang="ja-JP" altLang="en-US" sz="1200" b="1" dirty="0">
                          <a:latin typeface="游ゴシック" panose="020B0400000000000000" pitchFamily="50" charset="-128"/>
                          <a:ea typeface="+mn-ea"/>
                        </a:rPr>
                        <a:t>代男性 </a:t>
                      </a:r>
                      <a:r>
                        <a:rPr kumimoji="1" lang="en-US" altLang="ja-JP" sz="1200" b="1" dirty="0">
                          <a:latin typeface="游ゴシック" panose="020B0400000000000000" pitchFamily="50" charset="-128"/>
                          <a:ea typeface="+mn-ea"/>
                        </a:rPr>
                        <a:t>/ 60</a:t>
                      </a:r>
                      <a:r>
                        <a:rPr kumimoji="1" lang="ja-JP" altLang="en-US" sz="1200" b="1" dirty="0">
                          <a:latin typeface="游ゴシック" panose="020B0400000000000000" pitchFamily="50" charset="-128"/>
                          <a:ea typeface="+mn-ea"/>
                        </a:rPr>
                        <a:t>代男性</a:t>
                      </a:r>
                    </a:p>
                  </a:txBody>
                  <a:tcPr anchor="ctr">
                    <a:solidFill>
                      <a:schemeClr val="bg1">
                        <a:lumMod val="95000"/>
                      </a:schemeClr>
                    </a:solidFill>
                  </a:tcPr>
                </a:tc>
                <a:extLst>
                  <a:ext uri="{0D108BD9-81ED-4DB2-BD59-A6C34878D82A}">
                    <a16:rowId xmlns:a16="http://schemas.microsoft.com/office/drawing/2014/main" val="11175823"/>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おもちゃ</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31</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30</a:t>
                      </a:r>
                      <a:r>
                        <a:rPr kumimoji="1" lang="ja-JP" altLang="en-US" sz="1200" b="1" dirty="0">
                          <a:latin typeface="游ゴシック" panose="020B0400000000000000" pitchFamily="50" charset="-128"/>
                          <a:ea typeface="游ゴシック" panose="020B0400000000000000" pitchFamily="50" charset="-128"/>
                        </a:rPr>
                        <a:t>代女性</a:t>
                      </a:r>
                    </a:p>
                  </a:txBody>
                  <a:tcPr anchor="ctr">
                    <a:solidFill>
                      <a:schemeClr val="bg1">
                        <a:lumMod val="95000"/>
                      </a:schemeClr>
                    </a:solidFill>
                  </a:tcPr>
                </a:tc>
                <a:extLst>
                  <a:ext uri="{0D108BD9-81ED-4DB2-BD59-A6C34878D82A}">
                    <a16:rowId xmlns:a16="http://schemas.microsoft.com/office/drawing/2014/main" val="2837949421"/>
                  </a:ext>
                </a:extLst>
              </a:tr>
              <a:tr h="289861">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ゲーム</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20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4016562369"/>
                  </a:ext>
                </a:extLst>
              </a:tr>
            </a:tbl>
          </a:graphicData>
        </a:graphic>
      </p:graphicFrame>
      <p:sp>
        <p:nvSpPr>
          <p:cNvPr id="2" name="テキスト ボックス 10">
            <a:extLst>
              <a:ext uri="{FF2B5EF4-FFF2-40B4-BE49-F238E27FC236}">
                <a16:creationId xmlns:a16="http://schemas.microsoft.com/office/drawing/2014/main" id="{F81A1DDE-68B5-12AD-E4C9-7C067C187361}"/>
              </a:ext>
            </a:extLst>
          </p:cNvPr>
          <p:cNvSpPr txBox="1"/>
          <p:nvPr/>
        </p:nvSpPr>
        <p:spPr>
          <a:xfrm>
            <a:off x="411229" y="5270567"/>
            <a:ext cx="9083541" cy="14509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1…</a:t>
            </a:r>
            <a:r>
              <a:rPr kumimoji="1" lang="ja-JP" altLang="en-US" sz="1200" b="1" dirty="0">
                <a:latin typeface="游ゴシック" panose="020B0400000000000000" pitchFamily="50" charset="-128"/>
                <a:ea typeface="游ゴシック" panose="020B0400000000000000" pitchFamily="50" charset="-128"/>
              </a:rPr>
              <a:t>スキンケア・コスメ・ヘアケア・ボディケア商品など）</a:t>
            </a:r>
            <a:endParaRPr kumimoji="1" lang="en-US" altLang="ja-JP" sz="12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2…</a:t>
            </a:r>
            <a:r>
              <a:rPr kumimoji="1" lang="ja-JP" altLang="en-US" sz="1200" b="1" dirty="0">
                <a:latin typeface="游ゴシック" panose="020B0400000000000000" pitchFamily="50" charset="-128"/>
                <a:ea typeface="游ゴシック" panose="020B0400000000000000" pitchFamily="50" charset="-128"/>
              </a:rPr>
              <a:t>スーパーマーケットで期間中</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円以上購入するとプレゼントが当たる等</a:t>
            </a:r>
            <a:endParaRPr kumimoji="1" lang="en-US" altLang="ja-JP" sz="12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3…</a:t>
            </a:r>
            <a:r>
              <a:rPr kumimoji="1" lang="ja-JP" altLang="en-US" sz="1200" b="1" dirty="0">
                <a:latin typeface="游ゴシック" panose="020B0400000000000000" pitchFamily="50" charset="-128"/>
                <a:ea typeface="游ゴシック" panose="020B0400000000000000" pitchFamily="50" charset="-128"/>
              </a:rPr>
              <a:t>コンビニエンスストアで期間中</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円以上購入するとプレゼントが当たる等</a:t>
            </a:r>
            <a:endParaRPr kumimoji="1" lang="en-US" altLang="ja-JP" sz="1200" b="1" dirty="0">
              <a:latin typeface="游ゴシック" panose="020B0400000000000000" pitchFamily="50" charset="-128"/>
              <a:ea typeface="游ゴシック" panose="020B0400000000000000" pitchFamily="50" charset="-128"/>
            </a:endParaRPr>
          </a:p>
          <a:p>
            <a:pPr algn="ctr">
              <a:lnSpc>
                <a:spcPct val="150000"/>
              </a:lnSpc>
            </a:pPr>
            <a:r>
              <a:rPr kumimoji="1" lang="ja-JP" altLang="en-US" sz="1200" b="1" dirty="0">
                <a:latin typeface="游ゴシック" panose="020B0400000000000000" pitchFamily="50" charset="-128"/>
                <a:ea typeface="游ゴシック" panose="020B0400000000000000" pitchFamily="50" charset="-128"/>
              </a:rPr>
              <a:t>＊</a:t>
            </a:r>
            <a:r>
              <a:rPr kumimoji="1" lang="en-US" altLang="ja-JP" sz="1200" b="1" dirty="0">
                <a:latin typeface="游ゴシック" panose="020B0400000000000000" pitchFamily="50" charset="-128"/>
                <a:ea typeface="游ゴシック" panose="020B0400000000000000" pitchFamily="50" charset="-128"/>
              </a:rPr>
              <a:t>4…</a:t>
            </a:r>
            <a:r>
              <a:rPr kumimoji="1" lang="ja-JP" altLang="en-US" sz="1200" b="1" dirty="0">
                <a:latin typeface="游ゴシック" panose="020B0400000000000000" pitchFamily="50" charset="-128"/>
                <a:ea typeface="游ゴシック" panose="020B0400000000000000" pitchFamily="50" charset="-128"/>
              </a:rPr>
              <a:t>ドラッグストアで期間中</a:t>
            </a:r>
            <a:r>
              <a:rPr kumimoji="1" lang="en-US" altLang="ja-JP" sz="1200" b="1" dirty="0">
                <a:latin typeface="游ゴシック" panose="020B0400000000000000" pitchFamily="50" charset="-128"/>
                <a:ea typeface="游ゴシック" panose="020B0400000000000000" pitchFamily="50" charset="-128"/>
              </a:rPr>
              <a:t>××</a:t>
            </a:r>
            <a:r>
              <a:rPr kumimoji="1" lang="ja-JP" altLang="en-US" sz="1200" b="1" dirty="0">
                <a:latin typeface="游ゴシック" panose="020B0400000000000000" pitchFamily="50" charset="-128"/>
                <a:ea typeface="游ゴシック" panose="020B0400000000000000" pitchFamily="50" charset="-128"/>
              </a:rPr>
              <a:t>円以上購入するとプレゼントが当たる等</a:t>
            </a:r>
            <a:endParaRPr kumimoji="1" lang="en-US" altLang="ja-JP" sz="1200" b="1" dirty="0">
              <a:latin typeface="游ゴシック" panose="020B0400000000000000" pitchFamily="50" charset="-128"/>
              <a:ea typeface="游ゴシック" panose="020B0400000000000000" pitchFamily="50" charset="-128"/>
            </a:endParaRPr>
          </a:p>
          <a:p>
            <a:pPr algn="ctr">
              <a:lnSpc>
                <a:spcPct val="150000"/>
              </a:lnSpc>
            </a:pP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 name="Slide Number Placeholder 5">
            <a:extLst>
              <a:ext uri="{FF2B5EF4-FFF2-40B4-BE49-F238E27FC236}">
                <a16:creationId xmlns:a16="http://schemas.microsoft.com/office/drawing/2014/main" id="{0A454E1D-3FB8-84E6-D708-F68FC22A0A24}"/>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5</a:t>
            </a:fld>
            <a:endParaRPr kumimoji="1" lang="ja-JP" altLang="en-US" dirty="0"/>
          </a:p>
        </p:txBody>
      </p:sp>
    </p:spTree>
    <p:extLst>
      <p:ext uri="{BB962C8B-B14F-4D97-AF65-F5344CB8AC3E}">
        <p14:creationId xmlns:p14="http://schemas.microsoft.com/office/powerpoint/2010/main" val="113675284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5DF3CD0D-F0C3-C412-8C8D-4A5E8E1CC2D0}"/>
              </a:ext>
            </a:extLst>
          </p:cNvPr>
          <p:cNvGrpSpPr/>
          <p:nvPr/>
        </p:nvGrpSpPr>
        <p:grpSpPr>
          <a:xfrm>
            <a:off x="551881" y="1437477"/>
            <a:ext cx="8802239" cy="1606875"/>
            <a:chOff x="551881" y="1285077"/>
            <a:chExt cx="8802239" cy="1648623"/>
          </a:xfrm>
        </p:grpSpPr>
        <p:grpSp>
          <p:nvGrpSpPr>
            <p:cNvPr id="22" name="グループ化 21">
              <a:extLst>
                <a:ext uri="{FF2B5EF4-FFF2-40B4-BE49-F238E27FC236}">
                  <a16:creationId xmlns:a16="http://schemas.microsoft.com/office/drawing/2014/main" id="{7D079C2E-15AC-8AFC-177C-7E0B8C3AB822}"/>
                </a:ext>
              </a:extLst>
            </p:cNvPr>
            <p:cNvGrpSpPr/>
            <p:nvPr/>
          </p:nvGrpSpPr>
          <p:grpSpPr>
            <a:xfrm>
              <a:off x="551881" y="1574801"/>
              <a:ext cx="8802239" cy="1358899"/>
              <a:chOff x="551881" y="1574801"/>
              <a:chExt cx="8802239" cy="1358899"/>
            </a:xfrm>
          </p:grpSpPr>
          <p:sp>
            <p:nvSpPr>
              <p:cNvPr id="10" name="正方形/長方形 9">
                <a:extLst>
                  <a:ext uri="{FF2B5EF4-FFF2-40B4-BE49-F238E27FC236}">
                    <a16:creationId xmlns:a16="http://schemas.microsoft.com/office/drawing/2014/main" id="{DDE5D856-4910-7EAF-DB66-6A4567A1688E}"/>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9" name="図 18" descr="プレート が含まれている画像&#10;&#10;自動的に生成された説明">
                <a:extLst>
                  <a:ext uri="{FF2B5EF4-FFF2-40B4-BE49-F238E27FC236}">
                    <a16:creationId xmlns:a16="http://schemas.microsoft.com/office/drawing/2014/main" id="{E6D9E208-B342-1195-AE8C-002A4F86C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560" y="1984249"/>
                <a:ext cx="540000" cy="540000"/>
              </a:xfrm>
              <a:prstGeom prst="rect">
                <a:avLst/>
              </a:prstGeom>
            </p:spPr>
          </p:pic>
          <p:sp>
            <p:nvSpPr>
              <p:cNvPr id="21" name="テキスト ボックス 20">
                <a:extLst>
                  <a:ext uri="{FF2B5EF4-FFF2-40B4-BE49-F238E27FC236}">
                    <a16:creationId xmlns:a16="http://schemas.microsoft.com/office/drawing/2014/main" id="{B7F4DD92-A872-6003-EB80-B482EDEB6671}"/>
                  </a:ext>
                </a:extLst>
              </p:cNvPr>
              <p:cNvSpPr txBox="1"/>
              <p:nvPr/>
            </p:nvSpPr>
            <p:spPr>
              <a:xfrm>
                <a:off x="2184399" y="1900307"/>
                <a:ext cx="7040563" cy="726277"/>
              </a:xfrm>
              <a:prstGeom prst="rect">
                <a:avLst/>
              </a:prstGeom>
              <a:noFill/>
            </p:spPr>
            <p:txBody>
              <a:bodyPr wrap="square">
                <a:spAutoFit/>
              </a:bodyPr>
              <a:lstStyle/>
              <a:p>
                <a:pPr>
                  <a:lnSpc>
                    <a:spcPct val="150000"/>
                  </a:lnSpc>
                </a:pP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全年代を通して応募率が高いが、中でも</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4</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0~60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代男性・</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50~60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a:t>
                </a:r>
                <a:endPar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男性の応募率が高く、</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2</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代男性と</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1</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代女性は他の年代に比べて低い傾向にある。</a:t>
                </a:r>
              </a:p>
            </p:txBody>
          </p:sp>
        </p:grpSp>
        <p:sp>
          <p:nvSpPr>
            <p:cNvPr id="11" name="テキスト ボックス 6">
              <a:extLst>
                <a:ext uri="{FF2B5EF4-FFF2-40B4-BE49-F238E27FC236}">
                  <a16:creationId xmlns:a16="http://schemas.microsoft.com/office/drawing/2014/main" id="{6766A496-D132-6EAF-AF5E-922992F2C99A}"/>
                </a:ext>
              </a:extLst>
            </p:cNvPr>
            <p:cNvSpPr txBox="1"/>
            <p:nvPr/>
          </p:nvSpPr>
          <p:spPr>
            <a:xfrm>
              <a:off x="4523297" y="1285077"/>
              <a:ext cx="859406" cy="4682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rPr>
                <a:t>食品</a:t>
              </a:r>
              <a:endParaRPr lang="en-US" altLang="ja-JP"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17A5DB1B-7C8F-0200-7534-73EF43694C5E}"/>
              </a:ext>
            </a:extLst>
          </p:cNvPr>
          <p:cNvGrpSpPr/>
          <p:nvPr/>
        </p:nvGrpSpPr>
        <p:grpSpPr>
          <a:xfrm>
            <a:off x="551880" y="3033151"/>
            <a:ext cx="8802239" cy="1606875"/>
            <a:chOff x="551881" y="1285077"/>
            <a:chExt cx="8802239" cy="1648623"/>
          </a:xfrm>
        </p:grpSpPr>
        <p:grpSp>
          <p:nvGrpSpPr>
            <p:cNvPr id="25" name="グループ化 24">
              <a:extLst>
                <a:ext uri="{FF2B5EF4-FFF2-40B4-BE49-F238E27FC236}">
                  <a16:creationId xmlns:a16="http://schemas.microsoft.com/office/drawing/2014/main" id="{CE4F126F-715B-CD69-F236-6F47367E090C}"/>
                </a:ext>
              </a:extLst>
            </p:cNvPr>
            <p:cNvGrpSpPr/>
            <p:nvPr/>
          </p:nvGrpSpPr>
          <p:grpSpPr>
            <a:xfrm>
              <a:off x="551881" y="1574801"/>
              <a:ext cx="8802239" cy="1358899"/>
              <a:chOff x="551881" y="1574801"/>
              <a:chExt cx="8802239" cy="1358899"/>
            </a:xfrm>
          </p:grpSpPr>
          <p:sp>
            <p:nvSpPr>
              <p:cNvPr id="27" name="正方形/長方形 26">
                <a:extLst>
                  <a:ext uri="{FF2B5EF4-FFF2-40B4-BE49-F238E27FC236}">
                    <a16:creationId xmlns:a16="http://schemas.microsoft.com/office/drawing/2014/main" id="{C0A33FF3-C116-4050-3B2D-891A3F3D86DF}"/>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49775A7B-A202-5494-6EC5-4E93E2716486}"/>
                  </a:ext>
                </a:extLst>
              </p:cNvPr>
              <p:cNvSpPr txBox="1"/>
              <p:nvPr/>
            </p:nvSpPr>
            <p:spPr>
              <a:xfrm>
                <a:off x="2184399" y="1754371"/>
                <a:ext cx="7040563" cy="1057838"/>
              </a:xfrm>
              <a:prstGeom prst="rect">
                <a:avLst/>
              </a:prstGeom>
              <a:noFill/>
            </p:spPr>
            <p:txBody>
              <a:bodyPr wrap="square">
                <a:spAutoFit/>
              </a:bodyPr>
              <a:lstStyle/>
              <a:p>
                <a:pPr>
                  <a:lnSpc>
                    <a:spcPct val="150000"/>
                  </a:lnSpc>
                </a:pP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女性よりも男性の方が比較的応募率が高いが、中でも</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代男性は低く、</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代以上男性の応募率が高い。また、女性は中でも</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4</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a:t>
                </a: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低い。</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若者男性のアルコール離れが影響しているといえる。</a:t>
                </a:r>
                <a:endPar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6" name="テキスト ボックス 6">
              <a:extLst>
                <a:ext uri="{FF2B5EF4-FFF2-40B4-BE49-F238E27FC236}">
                  <a16:creationId xmlns:a16="http://schemas.microsoft.com/office/drawing/2014/main" id="{D89F0B93-3013-7EAF-1B36-40554D7F2598}"/>
                </a:ext>
              </a:extLst>
            </p:cNvPr>
            <p:cNvSpPr txBox="1"/>
            <p:nvPr/>
          </p:nvSpPr>
          <p:spPr>
            <a:xfrm>
              <a:off x="4523297" y="1285077"/>
              <a:ext cx="859406" cy="4682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latin typeface="游ゴシック" panose="020B0400000000000000" pitchFamily="50" charset="-128"/>
                  <a:ea typeface="游ゴシック" panose="020B0400000000000000" pitchFamily="50" charset="-128"/>
                  <a:cs typeface="Times New Roman" panose="02020603050405020304" pitchFamily="18" charset="0"/>
                </a:rPr>
                <a:t>飲料</a:t>
              </a:r>
              <a:endParaRPr lang="en-US" altLang="ja-JP"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grpSp>
        <p:nvGrpSpPr>
          <p:cNvPr id="30" name="グループ化 29">
            <a:extLst>
              <a:ext uri="{FF2B5EF4-FFF2-40B4-BE49-F238E27FC236}">
                <a16:creationId xmlns:a16="http://schemas.microsoft.com/office/drawing/2014/main" id="{72FE6AFF-B38D-BE8F-D999-956629FFEEAB}"/>
              </a:ext>
            </a:extLst>
          </p:cNvPr>
          <p:cNvGrpSpPr/>
          <p:nvPr/>
        </p:nvGrpSpPr>
        <p:grpSpPr>
          <a:xfrm>
            <a:off x="551881" y="4628825"/>
            <a:ext cx="8802239" cy="1606875"/>
            <a:chOff x="551881" y="1285077"/>
            <a:chExt cx="8802239" cy="1648623"/>
          </a:xfrm>
        </p:grpSpPr>
        <p:grpSp>
          <p:nvGrpSpPr>
            <p:cNvPr id="31" name="グループ化 30">
              <a:extLst>
                <a:ext uri="{FF2B5EF4-FFF2-40B4-BE49-F238E27FC236}">
                  <a16:creationId xmlns:a16="http://schemas.microsoft.com/office/drawing/2014/main" id="{4B490A4F-9AB0-2533-DE14-08C2D2C35613}"/>
                </a:ext>
              </a:extLst>
            </p:cNvPr>
            <p:cNvGrpSpPr/>
            <p:nvPr/>
          </p:nvGrpSpPr>
          <p:grpSpPr>
            <a:xfrm>
              <a:off x="551881" y="1574801"/>
              <a:ext cx="8802239" cy="1358899"/>
              <a:chOff x="551881" y="1574801"/>
              <a:chExt cx="8802239" cy="1358899"/>
            </a:xfrm>
          </p:grpSpPr>
          <p:sp>
            <p:nvSpPr>
              <p:cNvPr id="33" name="正方形/長方形 32">
                <a:extLst>
                  <a:ext uri="{FF2B5EF4-FFF2-40B4-BE49-F238E27FC236}">
                    <a16:creationId xmlns:a16="http://schemas.microsoft.com/office/drawing/2014/main" id="{5BD8E1B4-C18D-06A1-CFE4-23C4F2A45D00}"/>
                  </a:ext>
                </a:extLst>
              </p:cNvPr>
              <p:cNvSpPr/>
              <p:nvPr/>
            </p:nvSpPr>
            <p:spPr>
              <a:xfrm>
                <a:off x="551881" y="1574801"/>
                <a:ext cx="8802239" cy="1358899"/>
              </a:xfrm>
              <a:prstGeom prst="rect">
                <a:avLst/>
              </a:prstGeom>
              <a:solidFill>
                <a:srgbClr val="FCE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100" b="1" kern="100" dirty="0">
                  <a:solidFill>
                    <a:schemeClr val="bg2">
                      <a:lumMod val="10000"/>
                    </a:schemeClr>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FC353762-2225-0BDE-9C77-B7C853CD1B07}"/>
                  </a:ext>
                </a:extLst>
              </p:cNvPr>
              <p:cNvSpPr txBox="1"/>
              <p:nvPr/>
            </p:nvSpPr>
            <p:spPr>
              <a:xfrm>
                <a:off x="2184398" y="1721374"/>
                <a:ext cx="7040563" cy="1057838"/>
              </a:xfrm>
              <a:prstGeom prst="rect">
                <a:avLst/>
              </a:prstGeom>
              <a:noFill/>
            </p:spPr>
            <p:txBody>
              <a:bodyPr wrap="square">
                <a:spAutoFit/>
              </a:bodyPr>
              <a:lstStyle/>
              <a:p>
                <a:pPr>
                  <a:lnSpc>
                    <a:spcPct val="150000"/>
                  </a:lnSpc>
                </a:pP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a:t>
                </a:r>
                <a:r>
                  <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rPr>
                  <a:t>5</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代女性の応募率が高く、</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代女性は応募率が低い。</a:t>
                </a: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また、</a:t>
                </a:r>
                <a:endParaRPr lang="en-US" altLang="ja-JP" sz="1400" b="1"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10~20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代男性・</a:t>
                </a:r>
                <a:r>
                  <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4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代男性の応募率も高くなってきており、メンズの美容に対する</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nSpc>
                    <a:spcPct val="150000"/>
                  </a:lnSpc>
                </a:pPr>
                <a:r>
                  <a:rPr lang="ja-JP" altLang="en-US" sz="1400" b="1" kern="100" dirty="0">
                    <a:latin typeface="游ゴシック" panose="020B0400000000000000" pitchFamily="50" charset="-128"/>
                    <a:ea typeface="游ゴシック" panose="020B0400000000000000" pitchFamily="50" charset="-128"/>
                    <a:cs typeface="Times New Roman" panose="02020603050405020304" pitchFamily="18" charset="0"/>
                  </a:rPr>
                  <a:t>意識の向上がデータからもわかる。</a:t>
                </a:r>
                <a:endParaRPr lang="en-US" altLang="ja-JP" sz="14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32" name="テキスト ボックス 6">
              <a:extLst>
                <a:ext uri="{FF2B5EF4-FFF2-40B4-BE49-F238E27FC236}">
                  <a16:creationId xmlns:a16="http://schemas.microsoft.com/office/drawing/2014/main" id="{84210441-3E4F-E025-B0A3-CEAF2F85AC89}"/>
                </a:ext>
              </a:extLst>
            </p:cNvPr>
            <p:cNvSpPr txBox="1"/>
            <p:nvPr/>
          </p:nvSpPr>
          <p:spPr>
            <a:xfrm>
              <a:off x="3843943" y="1285077"/>
              <a:ext cx="2218114" cy="46827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ja-JP" altLang="en-US" b="1" kern="100" dirty="0">
                  <a:solidFill>
                    <a:srgbClr val="E25A4E"/>
                  </a:solidFill>
                  <a:latin typeface="游ゴシック" panose="020B0400000000000000" pitchFamily="50" charset="-128"/>
                  <a:ea typeface="游ゴシック" panose="020B0400000000000000" pitchFamily="50" charset="-128"/>
                  <a:cs typeface="Times New Roman" panose="02020603050405020304" pitchFamily="18" charset="0"/>
                </a:rPr>
                <a:t>コスメ・化粧品</a:t>
              </a:r>
              <a:endParaRPr lang="en-US" altLang="ja-JP" b="1" kern="100" dirty="0">
                <a:solidFill>
                  <a:srgbClr val="E25A4E"/>
                </a:solidFill>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pic>
        <p:nvPicPr>
          <p:cNvPr id="37" name="図 36" descr="アイコン&#10;&#10;自動的に生成された説明">
            <a:extLst>
              <a:ext uri="{FF2B5EF4-FFF2-40B4-BE49-F238E27FC236}">
                <a16:creationId xmlns:a16="http://schemas.microsoft.com/office/drawing/2014/main" id="{02C783EB-1614-633C-DFB2-D825314C0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560" y="3716574"/>
            <a:ext cx="540000" cy="540000"/>
          </a:xfrm>
          <a:prstGeom prst="rect">
            <a:avLst/>
          </a:prstGeom>
        </p:spPr>
      </p:pic>
      <p:pic>
        <p:nvPicPr>
          <p:cNvPr id="39" name="図 38" descr="ロゴ, アイコン&#10;&#10;自動的に生成された説明">
            <a:extLst>
              <a:ext uri="{FF2B5EF4-FFF2-40B4-BE49-F238E27FC236}">
                <a16:creationId xmlns:a16="http://schemas.microsoft.com/office/drawing/2014/main" id="{C14F796F-18A7-DE52-2E40-8B11123979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560" y="5299599"/>
            <a:ext cx="540000" cy="540000"/>
          </a:xfrm>
          <a:prstGeom prst="rect">
            <a:avLst/>
          </a:prstGeom>
        </p:spPr>
      </p:pic>
      <p:sp>
        <p:nvSpPr>
          <p:cNvPr id="3" name="テキスト ボックス 43">
            <a:extLst>
              <a:ext uri="{FF2B5EF4-FFF2-40B4-BE49-F238E27FC236}">
                <a16:creationId xmlns:a16="http://schemas.microsoft.com/office/drawing/2014/main" id="{2151A393-FA93-20B9-38ED-9890A59F43E0}"/>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4" name="タイトル 1">
            <a:extLst>
              <a:ext uri="{FF2B5EF4-FFF2-40B4-BE49-F238E27FC236}">
                <a16:creationId xmlns:a16="http://schemas.microsoft.com/office/drawing/2014/main" id="{396D9DFD-63C7-C614-FEE1-D49A82FFD158}"/>
              </a:ext>
            </a:extLst>
          </p:cNvPr>
          <p:cNvSpPr txBox="1">
            <a:spLocks/>
          </p:cNvSpPr>
          <p:nvPr/>
        </p:nvSpPr>
        <p:spPr>
          <a:xfrm>
            <a:off x="681037" y="285040"/>
            <a:ext cx="8543925" cy="76834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800" b="1" kern="1200">
                <a:solidFill>
                  <a:schemeClr val="bg1"/>
                </a:solidFill>
                <a:latin typeface="游ゴシック" panose="020B0400000000000000" pitchFamily="50" charset="-128"/>
                <a:ea typeface="游ゴシック" panose="020B0400000000000000" pitchFamily="50" charset="-128"/>
                <a:cs typeface="+mj-cs"/>
              </a:defRPr>
            </a:lvl1pPr>
          </a:lstStyle>
          <a:p>
            <a:r>
              <a:rPr kumimoji="1" lang="ja-JP" altLang="en-US" sz="2800" b="1" dirty="0">
                <a:latin typeface="游ゴシック" panose="020B0400000000000000" pitchFamily="50" charset="-128"/>
                <a:ea typeface="游ゴシック" panose="020B0400000000000000" pitchFamily="50" charset="-128"/>
              </a:rPr>
              <a:t>キャンペーンカテゴリー人気</a:t>
            </a:r>
            <a:r>
              <a:rPr kumimoji="1" lang="en-US" altLang="ja-JP" sz="2800" b="1" dirty="0">
                <a:latin typeface="游ゴシック" panose="020B0400000000000000" pitchFamily="50" charset="-128"/>
                <a:ea typeface="游ゴシック" panose="020B0400000000000000" pitchFamily="50" charset="-128"/>
              </a:rPr>
              <a:t>TOP3</a:t>
            </a:r>
            <a:endParaRPr lang="ja-JP" altLang="en-US" dirty="0"/>
          </a:p>
        </p:txBody>
      </p:sp>
      <p:sp>
        <p:nvSpPr>
          <p:cNvPr id="2" name="Slide Number Placeholder 5">
            <a:extLst>
              <a:ext uri="{FF2B5EF4-FFF2-40B4-BE49-F238E27FC236}">
                <a16:creationId xmlns:a16="http://schemas.microsoft.com/office/drawing/2014/main" id="{E3EFBA6D-A0EC-758C-7BB9-C598D1010D3C}"/>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6</a:t>
            </a:fld>
            <a:endParaRPr kumimoji="1" lang="ja-JP" altLang="en-US" dirty="0"/>
          </a:p>
        </p:txBody>
      </p:sp>
    </p:spTree>
    <p:extLst>
      <p:ext uri="{BB962C8B-B14F-4D97-AF65-F5344CB8AC3E}">
        <p14:creationId xmlns:p14="http://schemas.microsoft.com/office/powerpoint/2010/main" val="380199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F74D-397F-E715-8AA5-54280D782E4E}"/>
            </a:ext>
          </a:extLst>
        </p:cNvPr>
        <p:cNvGrpSpPr/>
        <p:nvPr/>
      </p:nvGrpSpPr>
      <p:grpSpPr>
        <a:xfrm>
          <a:off x="0" y="0"/>
          <a:ext cx="0" cy="0"/>
          <a:chOff x="0" y="0"/>
          <a:chExt cx="0" cy="0"/>
        </a:xfrm>
      </p:grpSpPr>
      <p:sp>
        <p:nvSpPr>
          <p:cNvPr id="4" name="テキスト ボックス 43">
            <a:extLst>
              <a:ext uri="{FF2B5EF4-FFF2-40B4-BE49-F238E27FC236}">
                <a16:creationId xmlns:a16="http://schemas.microsoft.com/office/drawing/2014/main" id="{DED92588-9361-272D-1CA1-236EC2953F6E}"/>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lumMod val="65000"/>
                  </a:schemeClr>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lumMod val="65000"/>
                </a:schemeClr>
              </a:solidFill>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1B2EF8A0-C47D-D884-CAF9-855F942CC853}"/>
              </a:ext>
            </a:extLst>
          </p:cNvPr>
          <p:cNvSpPr>
            <a:spLocks noGrp="1"/>
          </p:cNvSpPr>
          <p:nvPr>
            <p:ph type="title"/>
          </p:nvPr>
        </p:nvSpPr>
        <p:spPr>
          <a:xfrm>
            <a:off x="681037" y="285040"/>
            <a:ext cx="8543925" cy="768348"/>
          </a:xfrm>
        </p:spPr>
        <p:txBody>
          <a:bodyPr>
            <a:normAutofit/>
          </a:bodyPr>
          <a:lstStyle/>
          <a:p>
            <a:pPr algn="ctr"/>
            <a:r>
              <a:rPr kumimoji="1" lang="ja-JP" altLang="en-US" sz="2800" dirty="0"/>
              <a:t>キャンペーンに応募しない理由</a:t>
            </a:r>
          </a:p>
        </p:txBody>
      </p:sp>
      <p:sp>
        <p:nvSpPr>
          <p:cNvPr id="10" name="テキスト ボックス 9">
            <a:extLst>
              <a:ext uri="{FF2B5EF4-FFF2-40B4-BE49-F238E27FC236}">
                <a16:creationId xmlns:a16="http://schemas.microsoft.com/office/drawing/2014/main" id="{62A590BC-37D9-C9EB-D092-2636ED339943}"/>
              </a:ext>
            </a:extLst>
          </p:cNvPr>
          <p:cNvSpPr txBox="1"/>
          <p:nvPr/>
        </p:nvSpPr>
        <p:spPr>
          <a:xfrm>
            <a:off x="995942" y="1448312"/>
            <a:ext cx="7914116" cy="3429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 </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キャンペーンに応募しない際の理由として</a:t>
            </a:r>
            <a:r>
              <a:rPr lang="ja-JP" altLang="en-US" sz="1200" b="1" dirty="0">
                <a:solidFill>
                  <a:srgbClr val="FF0000"/>
                </a:solidFill>
                <a:latin typeface="游ゴシック" panose="020B0400000000000000" pitchFamily="50" charset="-128"/>
                <a:ea typeface="游ゴシック" panose="020B0400000000000000" pitchFamily="50" charset="-128"/>
              </a:rPr>
              <a:t>あてはまるもの</a:t>
            </a:r>
            <a:r>
              <a:rPr lang="ja-JP" altLang="en-US" sz="1200" b="1" dirty="0">
                <a:solidFill>
                  <a:schemeClr val="bg2">
                    <a:lumMod val="10000"/>
                  </a:schemeClr>
                </a:solidFill>
                <a:latin typeface="游ゴシック" panose="020B0400000000000000" pitchFamily="50" charset="-128"/>
                <a:ea typeface="游ゴシック" panose="020B0400000000000000" pitchFamily="50" charset="-128"/>
              </a:rPr>
              <a:t>の割合 </a:t>
            </a:r>
            <a:r>
              <a:rPr lang="en-US" altLang="ja-JP" sz="1200" b="1" dirty="0">
                <a:solidFill>
                  <a:schemeClr val="bg2">
                    <a:lumMod val="10000"/>
                  </a:schemeClr>
                </a:solidFill>
                <a:latin typeface="游ゴシック" panose="020B0400000000000000" pitchFamily="50" charset="-128"/>
                <a:ea typeface="游ゴシック" panose="020B0400000000000000" pitchFamily="50" charset="-128"/>
              </a:rPr>
              <a:t>】</a:t>
            </a:r>
          </a:p>
        </p:txBody>
      </p:sp>
      <p:graphicFrame>
        <p:nvGraphicFramePr>
          <p:cNvPr id="11" name="表 6">
            <a:extLst>
              <a:ext uri="{FF2B5EF4-FFF2-40B4-BE49-F238E27FC236}">
                <a16:creationId xmlns:a16="http://schemas.microsoft.com/office/drawing/2014/main" id="{038A6356-3036-2DE0-1152-EA2BD45085F7}"/>
              </a:ext>
            </a:extLst>
          </p:cNvPr>
          <p:cNvGraphicFramePr>
            <a:graphicFrameLocks noGrp="1"/>
          </p:cNvGraphicFramePr>
          <p:nvPr>
            <p:extLst>
              <p:ext uri="{D42A27DB-BD31-4B8C-83A1-F6EECF244321}">
                <p14:modId xmlns:p14="http://schemas.microsoft.com/office/powerpoint/2010/main" val="615294862"/>
              </p:ext>
            </p:extLst>
          </p:nvPr>
        </p:nvGraphicFramePr>
        <p:xfrm>
          <a:off x="1080293" y="1897461"/>
          <a:ext cx="7745413" cy="2665726"/>
        </p:xfrm>
        <a:graphic>
          <a:graphicData uri="http://schemas.openxmlformats.org/drawingml/2006/table">
            <a:tbl>
              <a:tblPr firstRow="1" bandRow="1">
                <a:tableStyleId>{5C22544A-7EE6-4342-B048-85BDC9FD1C3A}</a:tableStyleId>
              </a:tblPr>
              <a:tblGrid>
                <a:gridCol w="578394">
                  <a:extLst>
                    <a:ext uri="{9D8B030D-6E8A-4147-A177-3AD203B41FA5}">
                      <a16:colId xmlns:a16="http://schemas.microsoft.com/office/drawing/2014/main" val="2687538720"/>
                    </a:ext>
                  </a:extLst>
                </a:gridCol>
                <a:gridCol w="2519769">
                  <a:extLst>
                    <a:ext uri="{9D8B030D-6E8A-4147-A177-3AD203B41FA5}">
                      <a16:colId xmlns:a16="http://schemas.microsoft.com/office/drawing/2014/main" val="1479385882"/>
                    </a:ext>
                  </a:extLst>
                </a:gridCol>
                <a:gridCol w="1549083">
                  <a:extLst>
                    <a:ext uri="{9D8B030D-6E8A-4147-A177-3AD203B41FA5}">
                      <a16:colId xmlns:a16="http://schemas.microsoft.com/office/drawing/2014/main" val="3303615410"/>
                    </a:ext>
                  </a:extLst>
                </a:gridCol>
                <a:gridCol w="987505">
                  <a:extLst>
                    <a:ext uri="{9D8B030D-6E8A-4147-A177-3AD203B41FA5}">
                      <a16:colId xmlns:a16="http://schemas.microsoft.com/office/drawing/2014/main" val="906803417"/>
                    </a:ext>
                  </a:extLst>
                </a:gridCol>
                <a:gridCol w="2110662">
                  <a:extLst>
                    <a:ext uri="{9D8B030D-6E8A-4147-A177-3AD203B41FA5}">
                      <a16:colId xmlns:a16="http://schemas.microsoft.com/office/drawing/2014/main" val="4016508588"/>
                    </a:ext>
                  </a:extLst>
                </a:gridCol>
              </a:tblGrid>
              <a:tr h="505239">
                <a:tc>
                  <a:txBody>
                    <a:bodyPr/>
                    <a:lstStyle/>
                    <a:p>
                      <a:pPr algn="ct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応募しない理由</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en-US" altLang="ja-JP" sz="1400" b="1" dirty="0">
                          <a:solidFill>
                            <a:schemeClr val="tx1"/>
                          </a:solidFill>
                          <a:latin typeface="游ゴシック" panose="020B0400000000000000" pitchFamily="50" charset="-128"/>
                          <a:ea typeface="游ゴシック" panose="020B0400000000000000" pitchFamily="50" charset="-128"/>
                        </a:rPr>
                        <a:t>n</a:t>
                      </a:r>
                      <a:r>
                        <a:rPr kumimoji="1" lang="ja-JP" altLang="en-US" sz="1400" b="1" dirty="0">
                          <a:solidFill>
                            <a:schemeClr val="tx1"/>
                          </a:solidFill>
                          <a:latin typeface="游ゴシック" panose="020B0400000000000000" pitchFamily="50" charset="-128"/>
                          <a:ea typeface="游ゴシック" panose="020B0400000000000000" pitchFamily="50" charset="-128"/>
                        </a:rPr>
                        <a:t>数</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全体</a:t>
                      </a:r>
                      <a:r>
                        <a:rPr kumimoji="1" lang="en-US" altLang="ja-JP" sz="1400" b="1" dirty="0">
                          <a:solidFill>
                            <a:schemeClr val="tx1"/>
                          </a:solidFill>
                          <a:latin typeface="游ゴシック" panose="020B0400000000000000" pitchFamily="50" charset="-128"/>
                          <a:ea typeface="游ゴシック" panose="020B0400000000000000" pitchFamily="50" charset="-128"/>
                        </a:rPr>
                        <a:t>720)</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a:t>
                      </a:r>
                      <a:r>
                        <a:rPr kumimoji="1" lang="en-US" altLang="ja-JP" sz="1400" b="1" dirty="0">
                          <a:solidFill>
                            <a:schemeClr val="tx1"/>
                          </a:solidFill>
                          <a:latin typeface="游ゴシック" panose="020B0400000000000000" pitchFamily="50" charset="-128"/>
                          <a:ea typeface="游ゴシック" panose="020B0400000000000000" pitchFamily="50" charset="-128"/>
                        </a:rPr>
                        <a:t>%</a:t>
                      </a:r>
                      <a:r>
                        <a:rPr kumimoji="1" lang="ja-JP" altLang="en-US" sz="1400" b="1" dirty="0">
                          <a:solidFill>
                            <a:schemeClr val="tx1"/>
                          </a:solidFill>
                          <a:latin typeface="游ゴシック" panose="020B0400000000000000" pitchFamily="50" charset="-128"/>
                          <a:ea typeface="游ゴシック" panose="020B0400000000000000" pitchFamily="50" charset="-128"/>
                        </a:rPr>
                        <a:t>）</a:t>
                      </a:r>
                    </a:p>
                  </a:txBody>
                  <a:tcPr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多い</a:t>
                      </a:r>
                      <a:r>
                        <a:rPr kumimoji="1" lang="ja-JP" altLang="en-US" sz="1400" b="1" dirty="0">
                          <a:solidFill>
                            <a:schemeClr val="tx1"/>
                          </a:solidFill>
                          <a:latin typeface="游ゴシック" panose="020B0400000000000000" pitchFamily="50" charset="-128"/>
                          <a:ea typeface="+mn-ea"/>
                        </a:rPr>
                        <a:t>性年代</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B w="12700" cap="flat" cmpd="sng" algn="ctr">
                      <a:solidFill>
                        <a:schemeClr val="bg2">
                          <a:lumMod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27779326"/>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1</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当たる確率が低そうだった</a:t>
                      </a:r>
                      <a:endParaRPr kumimoji="1" lang="en-US" altLang="ja-JP"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rgbClr val="F8D7D4"/>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306</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42.6</a:t>
                      </a:r>
                      <a:endParaRPr kumimoji="1" lang="ja-JP" altLang="en-US" sz="1200" b="1" dirty="0">
                        <a:latin typeface="游ゴシック" panose="020B0400000000000000" pitchFamily="50" charset="-128"/>
                        <a:ea typeface="游ゴシック" panose="020B0400000000000000" pitchFamily="50" charset="-128"/>
                      </a:endParaRP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tc>
                  <a:txBody>
                    <a:bodyPr/>
                    <a:lstStyle/>
                    <a:p>
                      <a:pPr algn="ctr"/>
                      <a:r>
                        <a:rPr kumimoji="1" lang="en-US" altLang="ja-JP" sz="1200" b="1" dirty="0">
                          <a:solidFill>
                            <a:srgbClr val="E25A4E"/>
                          </a:solidFill>
                          <a:latin typeface="游ゴシック" panose="020B0400000000000000" pitchFamily="50" charset="-128"/>
                          <a:ea typeface="游ゴシック" panose="020B0400000000000000" pitchFamily="50" charset="-128"/>
                        </a:rPr>
                        <a:t>30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 </a:t>
                      </a:r>
                      <a:r>
                        <a:rPr kumimoji="1" lang="en-US" altLang="ja-JP" sz="1200" b="1" dirty="0">
                          <a:solidFill>
                            <a:srgbClr val="E25A4E"/>
                          </a:solidFill>
                          <a:latin typeface="游ゴシック" panose="020B0400000000000000" pitchFamily="50" charset="-128"/>
                          <a:ea typeface="游ゴシック" panose="020B0400000000000000" pitchFamily="50" charset="-128"/>
                        </a:rPr>
                        <a:t>/ 40</a:t>
                      </a:r>
                      <a:r>
                        <a:rPr kumimoji="1" lang="ja-JP" altLang="en-US" sz="1200" b="1" dirty="0">
                          <a:solidFill>
                            <a:srgbClr val="E25A4E"/>
                          </a:solidFill>
                          <a:latin typeface="游ゴシック" panose="020B0400000000000000" pitchFamily="50" charset="-128"/>
                          <a:ea typeface="游ゴシック" panose="020B0400000000000000" pitchFamily="50" charset="-128"/>
                        </a:rPr>
                        <a:t>代女性</a:t>
                      </a:r>
                    </a:p>
                  </a:txBody>
                  <a:tcPr anchor="ctr">
                    <a:lnT w="12700" cap="flat" cmpd="sng" algn="ctr">
                      <a:solidFill>
                        <a:schemeClr val="bg2">
                          <a:lumMod val="1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138919774"/>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応募が面倒そうだった</a:t>
                      </a:r>
                    </a:p>
                  </a:txBody>
                  <a:tcPr anchor="ctr">
                    <a:solidFill>
                      <a:srgbClr val="BDD7EE"/>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270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37.6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solidFill>
                            <a:srgbClr val="4472C4"/>
                          </a:solidFill>
                          <a:latin typeface="游ゴシック" panose="020B0400000000000000" pitchFamily="50" charset="-128"/>
                          <a:ea typeface="+mn-ea"/>
                        </a:rPr>
                        <a:t>10</a:t>
                      </a:r>
                      <a:r>
                        <a:rPr kumimoji="1" lang="ja-JP" altLang="en-US" sz="1200" b="1" dirty="0">
                          <a:solidFill>
                            <a:srgbClr val="4472C4"/>
                          </a:solidFill>
                          <a:latin typeface="游ゴシック" panose="020B0400000000000000" pitchFamily="50" charset="-128"/>
                          <a:ea typeface="+mn-ea"/>
                        </a:rPr>
                        <a:t>代男性 </a:t>
                      </a:r>
                      <a:r>
                        <a:rPr kumimoji="1" lang="en-US" altLang="ja-JP" sz="1200" b="1" dirty="0">
                          <a:solidFill>
                            <a:srgbClr val="4472C4"/>
                          </a:solidFill>
                          <a:latin typeface="游ゴシック" panose="020B0400000000000000" pitchFamily="50" charset="-128"/>
                          <a:ea typeface="游ゴシック" panose="020B0400000000000000" pitchFamily="50" charset="-128"/>
                        </a:rPr>
                        <a:t>/ 40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416669400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景品が魅力的ではなかった</a:t>
                      </a:r>
                    </a:p>
                  </a:txBody>
                  <a:tcPr anchor="ctr">
                    <a:solidFill>
                      <a:srgbClr val="BDD7EE"/>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270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37.5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a:t>
                      </a:r>
                      <a:r>
                        <a:rPr kumimoji="1" lang="en-US" altLang="ja-JP" sz="1200" b="1" dirty="0">
                          <a:solidFill>
                            <a:srgbClr val="4472C4"/>
                          </a:solidFill>
                          <a:latin typeface="游ゴシック" panose="020B0400000000000000" pitchFamily="50" charset="-128"/>
                          <a:ea typeface="游ゴシック" panose="020B0400000000000000" pitchFamily="50" charset="-128"/>
                        </a:rPr>
                        <a:t>60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a:t>
                      </a:r>
                      <a:r>
                        <a:rPr kumimoji="1" lang="ja-JP" altLang="en-US" sz="1200" b="1" dirty="0">
                          <a:latin typeface="游ゴシック" panose="020B0400000000000000" pitchFamily="50" charset="-128"/>
                          <a:ea typeface="游ゴシック" panose="020B0400000000000000" pitchFamily="50" charset="-128"/>
                        </a:rPr>
                        <a:t>女</a:t>
                      </a:r>
                    </a:p>
                  </a:txBody>
                  <a:tcPr anchor="ctr">
                    <a:solidFill>
                      <a:schemeClr val="bg1">
                        <a:lumMod val="95000"/>
                      </a:schemeClr>
                    </a:solidFill>
                  </a:tcPr>
                </a:tc>
                <a:extLst>
                  <a:ext uri="{0D108BD9-81ED-4DB2-BD59-A6C34878D82A}">
                    <a16:rowId xmlns:a16="http://schemas.microsoft.com/office/drawing/2014/main" val="1134823908"/>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4</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欲しくない商品だった</a:t>
                      </a:r>
                    </a:p>
                  </a:txBody>
                  <a:tcPr anchor="ctr">
                    <a:solidFill>
                      <a:srgbClr val="BDD7EE"/>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239</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33.3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50~</a:t>
                      </a:r>
                      <a:r>
                        <a:rPr kumimoji="1" lang="en-US" altLang="ja-JP" sz="1200" b="1" dirty="0">
                          <a:solidFill>
                            <a:srgbClr val="4472C4"/>
                          </a:solidFill>
                          <a:latin typeface="游ゴシック" panose="020B0400000000000000" pitchFamily="50" charset="-128"/>
                          <a:ea typeface="游ゴシック" panose="020B0400000000000000" pitchFamily="50" charset="-128"/>
                        </a:rPr>
                        <a:t>60</a:t>
                      </a:r>
                      <a:r>
                        <a:rPr kumimoji="1" lang="ja-JP" altLang="en-US" sz="1200" b="1" dirty="0">
                          <a:solidFill>
                            <a:srgbClr val="4472C4"/>
                          </a:solidFill>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135108282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実施しているのを知らなかった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28.2</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50~60</a:t>
                      </a:r>
                      <a:r>
                        <a:rPr kumimoji="1" lang="ja-JP" altLang="en-US" sz="1200" b="1" dirty="0">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2257304632"/>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6</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普段購入していなかった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190</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26.5</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40</a:t>
                      </a:r>
                      <a:r>
                        <a:rPr kumimoji="1" lang="ja-JP" altLang="en-US" sz="1200" b="1" dirty="0">
                          <a:latin typeface="游ゴシック" panose="020B0400000000000000" pitchFamily="50" charset="-128"/>
                          <a:ea typeface="游ゴシック" panose="020B0400000000000000" pitchFamily="50" charset="-128"/>
                        </a:rPr>
                        <a:t>代女性 </a:t>
                      </a:r>
                      <a:r>
                        <a:rPr kumimoji="1" lang="en-US" altLang="ja-JP" sz="1200" b="1" dirty="0">
                          <a:latin typeface="游ゴシック" panose="020B0400000000000000" pitchFamily="50" charset="-128"/>
                          <a:ea typeface="游ゴシック" panose="020B0400000000000000" pitchFamily="50" charset="-128"/>
                        </a:rPr>
                        <a:t>/ 60</a:t>
                      </a:r>
                      <a:r>
                        <a:rPr kumimoji="1" lang="ja-JP" altLang="en-US" sz="1200" b="1" dirty="0">
                          <a:latin typeface="游ゴシック" panose="020B0400000000000000" pitchFamily="50" charset="-128"/>
                          <a:ea typeface="游ゴシック" panose="020B0400000000000000" pitchFamily="50" charset="-128"/>
                        </a:rPr>
                        <a:t>代男女</a:t>
                      </a:r>
                    </a:p>
                  </a:txBody>
                  <a:tcPr anchor="ctr">
                    <a:solidFill>
                      <a:schemeClr val="bg1">
                        <a:lumMod val="95000"/>
                      </a:schemeClr>
                    </a:solidFill>
                  </a:tcPr>
                </a:tc>
                <a:extLst>
                  <a:ext uri="{0D108BD9-81ED-4DB2-BD59-A6C34878D82A}">
                    <a16:rowId xmlns:a16="http://schemas.microsoft.com/office/drawing/2014/main" val="1631980149"/>
                  </a:ext>
                </a:extLst>
              </a:tr>
              <a:tr h="308641">
                <a:tc>
                  <a:txBody>
                    <a:bodyPr/>
                    <a:lstStyle/>
                    <a:p>
                      <a:pPr algn="ctr"/>
                      <a:r>
                        <a:rPr kumimoji="1" lang="en-US" altLang="ja-JP" sz="1200" b="1" dirty="0">
                          <a:latin typeface="游ゴシック" panose="020B0400000000000000" pitchFamily="50" charset="-128"/>
                          <a:ea typeface="游ゴシック" panose="020B0400000000000000" pitchFamily="50" charset="-128"/>
                        </a:rPr>
                        <a:t>7</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ja-JP" altLang="en-US" sz="1200" b="1" dirty="0">
                          <a:latin typeface="游ゴシック" panose="020B0400000000000000" pitchFamily="50" charset="-128"/>
                          <a:ea typeface="游ゴシック" panose="020B0400000000000000" pitchFamily="50" charset="-128"/>
                        </a:rPr>
                        <a:t>企画が面白くなかった</a:t>
                      </a: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63</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8.8</a:t>
                      </a:r>
                      <a:endParaRPr kumimoji="1" lang="ja-JP" altLang="en-US" sz="1200" b="1" dirty="0">
                        <a:latin typeface="游ゴシック" panose="020B0400000000000000" pitchFamily="50" charset="-128"/>
                        <a:ea typeface="游ゴシック" panose="020B0400000000000000" pitchFamily="50" charset="-128"/>
                      </a:endParaRPr>
                    </a:p>
                  </a:txBody>
                  <a:tcPr anchor="ctr">
                    <a:solidFill>
                      <a:schemeClr val="bg1">
                        <a:lumMod val="95000"/>
                      </a:schemeClr>
                    </a:solidFill>
                  </a:tcPr>
                </a:tc>
                <a:tc>
                  <a:txBody>
                    <a:bodyPr/>
                    <a:lstStyle/>
                    <a:p>
                      <a:pPr algn="ctr"/>
                      <a:r>
                        <a:rPr kumimoji="1" lang="en-US" altLang="ja-JP" sz="1200" b="1" dirty="0">
                          <a:latin typeface="游ゴシック" panose="020B0400000000000000" pitchFamily="50" charset="-128"/>
                          <a:ea typeface="游ゴシック" panose="020B0400000000000000" pitchFamily="50" charset="-128"/>
                        </a:rPr>
                        <a:t>20</a:t>
                      </a:r>
                      <a:r>
                        <a:rPr kumimoji="1" lang="ja-JP" altLang="en-US" sz="1200" b="1" dirty="0">
                          <a:latin typeface="游ゴシック" panose="020B0400000000000000" pitchFamily="50" charset="-128"/>
                          <a:ea typeface="游ゴシック" panose="020B0400000000000000" pitchFamily="50" charset="-128"/>
                        </a:rPr>
                        <a:t>代男女 </a:t>
                      </a:r>
                      <a:r>
                        <a:rPr kumimoji="1" lang="en-US" altLang="ja-JP" sz="1200" b="1" dirty="0">
                          <a:latin typeface="游ゴシック" panose="020B0400000000000000" pitchFamily="50" charset="-128"/>
                          <a:ea typeface="游ゴシック" panose="020B0400000000000000" pitchFamily="50" charset="-128"/>
                        </a:rPr>
                        <a:t>/ 60</a:t>
                      </a:r>
                      <a:r>
                        <a:rPr kumimoji="1" lang="ja-JP" altLang="en-US" sz="1200" b="1" dirty="0">
                          <a:latin typeface="游ゴシック" panose="020B0400000000000000" pitchFamily="50" charset="-128"/>
                          <a:ea typeface="游ゴシック" panose="020B0400000000000000" pitchFamily="50" charset="-128"/>
                        </a:rPr>
                        <a:t>代男性</a:t>
                      </a:r>
                    </a:p>
                  </a:txBody>
                  <a:tcPr anchor="ctr">
                    <a:solidFill>
                      <a:schemeClr val="bg1">
                        <a:lumMod val="95000"/>
                      </a:schemeClr>
                    </a:solidFill>
                  </a:tcPr>
                </a:tc>
                <a:extLst>
                  <a:ext uri="{0D108BD9-81ED-4DB2-BD59-A6C34878D82A}">
                    <a16:rowId xmlns:a16="http://schemas.microsoft.com/office/drawing/2014/main" val="720934520"/>
                  </a:ext>
                </a:extLst>
              </a:tr>
            </a:tbl>
          </a:graphicData>
        </a:graphic>
      </p:graphicFrame>
      <p:sp>
        <p:nvSpPr>
          <p:cNvPr id="2" name="テキスト ボックス 10">
            <a:extLst>
              <a:ext uri="{FF2B5EF4-FFF2-40B4-BE49-F238E27FC236}">
                <a16:creationId xmlns:a16="http://schemas.microsoft.com/office/drawing/2014/main" id="{65C6D0B4-2D87-6CDA-8A44-AFEFCCF7F9CE}"/>
              </a:ext>
            </a:extLst>
          </p:cNvPr>
          <p:cNvSpPr txBox="1"/>
          <p:nvPr/>
        </p:nvSpPr>
        <p:spPr>
          <a:xfrm>
            <a:off x="411228" y="5031558"/>
            <a:ext cx="9083541" cy="117391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代男性は「応募が面倒」という理由が大きく、</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代男性は「景品の魅力」「欲しいものかどうか」を</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重視している。男性は世代によって「手間」と「魅力」の優先度に差が大きく生じていることがわかる。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一方で</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30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代女性をはじめ、女性全体的に数値が高いのは「当たる確率」であり、</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ct val="150000"/>
              </a:lnSpc>
            </a:pPr>
            <a:r>
              <a:rPr lang="ja-JP" altLang="en-US"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rPr>
              <a:t>「どうせ応募しても当たらないであろう」という心理を変化させる工夫が必要となる。</a:t>
            </a:r>
            <a:endParaRPr lang="en-US" altLang="ja-JP" sz="1200" b="1" kern="100" dirty="0">
              <a:solidFill>
                <a:schemeClr val="bg2">
                  <a:lumMod val="10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Slide Number Placeholder 5">
            <a:extLst>
              <a:ext uri="{FF2B5EF4-FFF2-40B4-BE49-F238E27FC236}">
                <a16:creationId xmlns:a16="http://schemas.microsoft.com/office/drawing/2014/main" id="{211D2D81-6302-1C38-8428-CA29999EFBDD}"/>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pPr/>
              <a:t>7</a:t>
            </a:fld>
            <a:endParaRPr kumimoji="1" lang="ja-JP" altLang="en-US" dirty="0"/>
          </a:p>
        </p:txBody>
      </p:sp>
      <p:grpSp>
        <p:nvGrpSpPr>
          <p:cNvPr id="12" name="グループ化 11">
            <a:extLst>
              <a:ext uri="{FF2B5EF4-FFF2-40B4-BE49-F238E27FC236}">
                <a16:creationId xmlns:a16="http://schemas.microsoft.com/office/drawing/2014/main" id="{06B4EAE0-C89B-91A3-44A5-C481A0031693}"/>
              </a:ext>
            </a:extLst>
          </p:cNvPr>
          <p:cNvGrpSpPr/>
          <p:nvPr/>
        </p:nvGrpSpPr>
        <p:grpSpPr>
          <a:xfrm>
            <a:off x="4324310" y="4609024"/>
            <a:ext cx="1257380" cy="253916"/>
            <a:chOff x="4618686" y="4609024"/>
            <a:chExt cx="1257380" cy="253916"/>
          </a:xfrm>
        </p:grpSpPr>
        <p:sp>
          <p:nvSpPr>
            <p:cNvPr id="3" name="正方形/長方形 2">
              <a:extLst>
                <a:ext uri="{FF2B5EF4-FFF2-40B4-BE49-F238E27FC236}">
                  <a16:creationId xmlns:a16="http://schemas.microsoft.com/office/drawing/2014/main" id="{A0928EBD-9344-3166-A0F6-07F78584E041}"/>
                </a:ext>
              </a:extLst>
            </p:cNvPr>
            <p:cNvSpPr/>
            <p:nvPr/>
          </p:nvSpPr>
          <p:spPr>
            <a:xfrm>
              <a:off x="4618686" y="4657455"/>
              <a:ext cx="157480" cy="157054"/>
            </a:xfrm>
            <a:prstGeom prst="rect">
              <a:avLst/>
            </a:prstGeom>
            <a:solidFill>
              <a:srgbClr val="BDD7EE"/>
            </a:solidFill>
            <a:ln w="190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1137C19-A971-41B5-0EDE-235EF3E2A273}"/>
                </a:ext>
              </a:extLst>
            </p:cNvPr>
            <p:cNvSpPr/>
            <p:nvPr/>
          </p:nvSpPr>
          <p:spPr>
            <a:xfrm>
              <a:off x="5247376" y="4658299"/>
              <a:ext cx="157480" cy="157054"/>
            </a:xfrm>
            <a:prstGeom prst="rect">
              <a:avLst/>
            </a:prstGeom>
            <a:solidFill>
              <a:srgbClr val="F8D7D4"/>
            </a:solidFill>
            <a:ln w="19050">
              <a:solidFill>
                <a:srgbClr val="E25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A8D45FA-96E2-D0B2-29DA-BC6D01D69AD6}"/>
                </a:ext>
              </a:extLst>
            </p:cNvPr>
            <p:cNvSpPr txBox="1"/>
            <p:nvPr/>
          </p:nvSpPr>
          <p:spPr>
            <a:xfrm>
              <a:off x="4776166" y="4609024"/>
              <a:ext cx="461193" cy="253916"/>
            </a:xfrm>
            <a:prstGeom prst="rect">
              <a:avLst/>
            </a:prstGeom>
            <a:noFill/>
          </p:spPr>
          <p:txBody>
            <a:bodyPr wrap="square" rtlCol="0">
              <a:spAutoFit/>
            </a:bodyPr>
            <a:lstStyle/>
            <a:p>
              <a:r>
                <a:rPr kumimoji="1" lang="ja-JP" altLang="en-US" sz="1050" b="1" dirty="0"/>
                <a:t>男性</a:t>
              </a:r>
            </a:p>
          </p:txBody>
        </p:sp>
        <p:sp>
          <p:nvSpPr>
            <p:cNvPr id="8" name="テキスト ボックス 7">
              <a:extLst>
                <a:ext uri="{FF2B5EF4-FFF2-40B4-BE49-F238E27FC236}">
                  <a16:creationId xmlns:a16="http://schemas.microsoft.com/office/drawing/2014/main" id="{1558577A-2D1C-D000-72F5-B027B1955230}"/>
                </a:ext>
              </a:extLst>
            </p:cNvPr>
            <p:cNvSpPr txBox="1"/>
            <p:nvPr/>
          </p:nvSpPr>
          <p:spPr>
            <a:xfrm>
              <a:off x="5414873" y="4609024"/>
              <a:ext cx="461193" cy="253916"/>
            </a:xfrm>
            <a:prstGeom prst="rect">
              <a:avLst/>
            </a:prstGeom>
            <a:noFill/>
          </p:spPr>
          <p:txBody>
            <a:bodyPr wrap="square" rtlCol="0">
              <a:spAutoFit/>
            </a:bodyPr>
            <a:lstStyle/>
            <a:p>
              <a:r>
                <a:rPr kumimoji="1" lang="ja-JP" altLang="en-US" sz="1050" b="1" dirty="0"/>
                <a:t>女性</a:t>
              </a:r>
            </a:p>
          </p:txBody>
        </p:sp>
      </p:grpSp>
    </p:spTree>
    <p:extLst>
      <p:ext uri="{BB962C8B-B14F-4D97-AF65-F5344CB8AC3E}">
        <p14:creationId xmlns:p14="http://schemas.microsoft.com/office/powerpoint/2010/main" val="397048903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5A4E"/>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A2DE694-84B4-D251-6200-3197E87BD4B3}"/>
              </a:ext>
            </a:extLst>
          </p:cNvPr>
          <p:cNvSpPr>
            <a:spLocks noGrp="1"/>
          </p:cNvSpPr>
          <p:nvPr>
            <p:ph type="title"/>
          </p:nvPr>
        </p:nvSpPr>
        <p:spPr>
          <a:xfrm>
            <a:off x="681038" y="2990126"/>
            <a:ext cx="8543925" cy="877748"/>
          </a:xfrm>
        </p:spPr>
        <p:txBody>
          <a:bodyPr>
            <a:normAutofit fontScale="90000"/>
          </a:bodyPr>
          <a:lstStyle/>
          <a:p>
            <a:pPr algn="ctr"/>
            <a:r>
              <a:rPr lang="en-US" altLang="ja-JP" sz="3600" dirty="0">
                <a:solidFill>
                  <a:schemeClr val="bg1"/>
                </a:solidFill>
              </a:rPr>
              <a:t>SNS</a:t>
            </a:r>
            <a:r>
              <a:rPr lang="ja-JP" altLang="en-US" sz="3600" dirty="0">
                <a:solidFill>
                  <a:schemeClr val="bg1"/>
                </a:solidFill>
              </a:rPr>
              <a:t>アカウントの状況とキャンペーン事例</a:t>
            </a:r>
          </a:p>
        </p:txBody>
      </p:sp>
      <p:sp>
        <p:nvSpPr>
          <p:cNvPr id="9" name="タイトル 2">
            <a:extLst>
              <a:ext uri="{FF2B5EF4-FFF2-40B4-BE49-F238E27FC236}">
                <a16:creationId xmlns:a16="http://schemas.microsoft.com/office/drawing/2014/main" id="{E0159BC5-9E4B-BC63-61E0-9DE21B7A394E}"/>
              </a:ext>
            </a:extLst>
          </p:cNvPr>
          <p:cNvSpPr txBox="1">
            <a:spLocks/>
          </p:cNvSpPr>
          <p:nvPr/>
        </p:nvSpPr>
        <p:spPr>
          <a:xfrm>
            <a:off x="681038" y="1923326"/>
            <a:ext cx="8543925" cy="8777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b="1"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4400" dirty="0">
                <a:solidFill>
                  <a:schemeClr val="bg1"/>
                </a:solidFill>
              </a:rPr>
              <a:t>02</a:t>
            </a:r>
            <a:endParaRPr lang="ja-JP" altLang="en-US" sz="4400" dirty="0">
              <a:solidFill>
                <a:schemeClr val="bg1"/>
              </a:solidFill>
            </a:endParaRPr>
          </a:p>
        </p:txBody>
      </p:sp>
      <p:cxnSp>
        <p:nvCxnSpPr>
          <p:cNvPr id="2" name="直線コネクタ 1">
            <a:extLst>
              <a:ext uri="{FF2B5EF4-FFF2-40B4-BE49-F238E27FC236}">
                <a16:creationId xmlns:a16="http://schemas.microsoft.com/office/drawing/2014/main" id="{BD11BD65-9C22-0966-FCF9-E528308C8732}"/>
              </a:ext>
            </a:extLst>
          </p:cNvPr>
          <p:cNvCxnSpPr>
            <a:cxnSpLocks/>
          </p:cNvCxnSpPr>
          <p:nvPr/>
        </p:nvCxnSpPr>
        <p:spPr>
          <a:xfrm flipV="1">
            <a:off x="4323000" y="2856776"/>
            <a:ext cx="1260000" cy="16070"/>
          </a:xfrm>
          <a:prstGeom prst="line">
            <a:avLst/>
          </a:prstGeom>
          <a:ln w="34925"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 name="テキスト ボックス 43">
            <a:extLst>
              <a:ext uri="{FF2B5EF4-FFF2-40B4-BE49-F238E27FC236}">
                <a16:creationId xmlns:a16="http://schemas.microsoft.com/office/drawing/2014/main" id="{CEE9D158-2B59-17AB-2DDE-0CB623774B33}"/>
              </a:ext>
            </a:extLst>
          </p:cNvPr>
          <p:cNvSpPr txBox="1"/>
          <p:nvPr/>
        </p:nvSpPr>
        <p:spPr>
          <a:xfrm>
            <a:off x="2490611" y="6472159"/>
            <a:ext cx="4953000" cy="20005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700" b="1" i="0" dirty="0">
                <a:solidFill>
                  <a:schemeClr val="bg1"/>
                </a:solidFill>
                <a:effectLst/>
                <a:latin typeface="游ゴシック" panose="020B0400000000000000" pitchFamily="50" charset="-128"/>
                <a:ea typeface="游ゴシック" panose="020B0400000000000000" pitchFamily="50" charset="-128"/>
              </a:rPr>
              <a:t>Copyright © Paldia All Rights Reserved.</a:t>
            </a:r>
            <a:endParaRPr lang="ja-JP" altLang="en-US" sz="700" b="1" dirty="0">
              <a:solidFill>
                <a:schemeClr val="bg1"/>
              </a:solidFill>
              <a:latin typeface="游ゴシック" panose="020B0400000000000000" pitchFamily="50" charset="-128"/>
              <a:ea typeface="游ゴシック" panose="020B0400000000000000" pitchFamily="50" charset="-128"/>
            </a:endParaRPr>
          </a:p>
        </p:txBody>
      </p:sp>
      <p:sp>
        <p:nvSpPr>
          <p:cNvPr id="5" name="Slide Number Placeholder 5">
            <a:extLst>
              <a:ext uri="{FF2B5EF4-FFF2-40B4-BE49-F238E27FC236}">
                <a16:creationId xmlns:a16="http://schemas.microsoft.com/office/drawing/2014/main" id="{052E73EB-2C16-637D-9B2E-206E1DDC95BA}"/>
              </a:ext>
            </a:extLst>
          </p:cNvPr>
          <p:cNvSpPr txBox="1"/>
          <p:nvPr/>
        </p:nvSpPr>
        <p:spPr>
          <a:xfrm>
            <a:off x="7374182" y="63563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A84935-185B-4375-B035-38677A4677D2}" type="slidenum">
              <a:rPr kumimoji="1" lang="ja-JP" altLang="en-US" smtClean="0">
                <a:solidFill>
                  <a:schemeClr val="bg1"/>
                </a:solidFill>
              </a:rPr>
              <a:pPr/>
              <a:t>8</a:t>
            </a:fld>
            <a:endParaRPr kumimoji="1" lang="ja-JP" altLang="en-US" dirty="0">
              <a:solidFill>
                <a:schemeClr val="bg1"/>
              </a:solidFill>
            </a:endParaRPr>
          </a:p>
        </p:txBody>
      </p:sp>
    </p:spTree>
    <p:extLst>
      <p:ext uri="{BB962C8B-B14F-4D97-AF65-F5344CB8AC3E}">
        <p14:creationId xmlns:p14="http://schemas.microsoft.com/office/powerpoint/2010/main" val="121539179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3678</TotalTime>
  <Words>4264</Words>
  <Application>Microsoft Office PowerPoint</Application>
  <PresentationFormat>A4 210 x 297 mm</PresentationFormat>
  <Paragraphs>715</Paragraphs>
  <Slides>28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Meiryo UI</vt:lpstr>
      <vt:lpstr>Noto Sans JP ExtraBold</vt:lpstr>
      <vt:lpstr>Noto Sans JP SemiBold</vt:lpstr>
      <vt:lpstr>游ゴシック</vt:lpstr>
      <vt:lpstr>Arial</vt:lpstr>
      <vt:lpstr>Calibri</vt:lpstr>
      <vt:lpstr>Wingdings</vt:lpstr>
      <vt:lpstr>Office テーマ</vt:lpstr>
      <vt:lpstr>PowerPoint プレゼンテーション</vt:lpstr>
      <vt:lpstr>目次</vt:lpstr>
      <vt:lpstr>PowerPoint プレゼンテーション</vt:lpstr>
      <vt:lpstr>キャンペーン応募状況</vt:lpstr>
      <vt:lpstr>過去1年間のキャンペーン応募経験</vt:lpstr>
      <vt:lpstr>カテゴリー別の応募経験率</vt:lpstr>
      <vt:lpstr>PowerPoint プレゼンテーション</vt:lpstr>
      <vt:lpstr>キャンペーンに応募しない理由</vt:lpstr>
      <vt:lpstr>SNSアカウントの状況とキャンペーン事例</vt:lpstr>
      <vt:lpstr>企業アカウントフォロー経験</vt:lpstr>
      <vt:lpstr>PowerPoint プレゼンテーション</vt:lpstr>
      <vt:lpstr>企業アカウントブロック経験</vt:lpstr>
      <vt:lpstr>PowerPoint プレゼンテーション</vt:lpstr>
      <vt:lpstr>SNSアカウントにおけるキャンペーン応募経験</vt:lpstr>
      <vt:lpstr>PowerPoint プレゼンテーション</vt:lpstr>
      <vt:lpstr>SNSキャンペーンに応募したことによる行動の変化</vt:lpstr>
      <vt:lpstr>PowerPoint プレゼンテーション</vt:lpstr>
      <vt:lpstr>PowerPoint プレゼンテーション</vt:lpstr>
      <vt:lpstr>景品の魅力度</vt:lpstr>
      <vt:lpstr>景品の魅力度</vt:lpstr>
      <vt:lpstr>PowerPoint プレゼンテーション</vt:lpstr>
      <vt:lpstr>PowerPoint プレゼンテーション</vt:lpstr>
      <vt:lpstr>PowerPoint プレゼンテーション</vt:lpstr>
      <vt:lpstr>会社概要</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Z世代～シニア世代に人気のキャンペーンとは</dc:title>
  <dc:creator>株式会社 パルディア</dc:creator>
  <cp:lastModifiedBy>川口龍也</cp:lastModifiedBy>
  <cp:revision>74</cp:revision>
  <dcterms:created xsi:type="dcterms:W3CDTF">2022-12-06T02:48:33Z</dcterms:created>
  <dcterms:modified xsi:type="dcterms:W3CDTF">2024-03-06T04:54:20Z</dcterms:modified>
</cp:coreProperties>
</file>